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258" r:id="rId3"/>
    <p:sldId id="277" r:id="rId4"/>
    <p:sldId id="257" r:id="rId5"/>
    <p:sldId id="264" r:id="rId6"/>
    <p:sldId id="259" r:id="rId7"/>
    <p:sldId id="260" r:id="rId8"/>
    <p:sldId id="261" r:id="rId9"/>
    <p:sldId id="262" r:id="rId10"/>
    <p:sldId id="278" r:id="rId11"/>
    <p:sldId id="279" r:id="rId12"/>
    <p:sldId id="263" r:id="rId13"/>
    <p:sldId id="265" r:id="rId14"/>
    <p:sldId id="266" r:id="rId15"/>
    <p:sldId id="267" r:id="rId16"/>
    <p:sldId id="280" r:id="rId17"/>
    <p:sldId id="281" r:id="rId18"/>
    <p:sldId id="282" r:id="rId19"/>
    <p:sldId id="283" r:id="rId20"/>
    <p:sldId id="284" r:id="rId21"/>
    <p:sldId id="285" r:id="rId22"/>
    <p:sldId id="268" r:id="rId23"/>
    <p:sldId id="269" r:id="rId24"/>
    <p:sldId id="270" r:id="rId25"/>
    <p:sldId id="271" r:id="rId26"/>
    <p:sldId id="274" r:id="rId27"/>
    <p:sldId id="275" r:id="rId28"/>
    <p:sldId id="276" r:id="rId29"/>
    <p:sldId id="286" r:id="rId30"/>
    <p:sldId id="287" r:id="rId31"/>
    <p:sldId id="288" r:id="rId32"/>
    <p:sldId id="289" r:id="rId33"/>
    <p:sldId id="272" r:id="rId34"/>
    <p:sldId id="273"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9"/>
    <p:restoredTop sz="85950"/>
  </p:normalViewPr>
  <p:slideViewPr>
    <p:cSldViewPr snapToGrid="0">
      <p:cViewPr varScale="1">
        <p:scale>
          <a:sx n="93" d="100"/>
          <a:sy n="93" d="100"/>
        </p:scale>
        <p:origin x="248"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46F62D-CC21-DE42-884E-925CF8BA78B6}" type="datetimeFigureOut">
              <a:rPr kumimoji="1" lang="zh-CN" altLang="en-US" smtClean="0"/>
              <a:t>2023/5/11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54728-FBCA-3D4A-B164-431B9E12D801}" type="slidenum">
              <a:rPr kumimoji="1" lang="zh-CN" altLang="en-US" smtClean="0"/>
              <a:t>‹#›</a:t>
            </a:fld>
            <a:endParaRPr kumimoji="1" lang="zh-CN" altLang="en-US"/>
          </a:p>
        </p:txBody>
      </p:sp>
    </p:spTree>
    <p:extLst>
      <p:ext uri="{BB962C8B-B14F-4D97-AF65-F5344CB8AC3E}">
        <p14:creationId xmlns:p14="http://schemas.microsoft.com/office/powerpoint/2010/main" val="42754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01C54728-FBCA-3D4A-B164-431B9E12D801}" type="slidenum">
              <a:rPr kumimoji="1" lang="zh-CN" altLang="en-US" smtClean="0"/>
              <a:t>3</a:t>
            </a:fld>
            <a:endParaRPr kumimoji="1" lang="zh-CN" altLang="en-US"/>
          </a:p>
        </p:txBody>
      </p:sp>
    </p:spTree>
    <p:extLst>
      <p:ext uri="{BB962C8B-B14F-4D97-AF65-F5344CB8AC3E}">
        <p14:creationId xmlns:p14="http://schemas.microsoft.com/office/powerpoint/2010/main" val="4266475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C54728-FBCA-3D4A-B164-431B9E12D801}" type="slidenum">
              <a:rPr kumimoji="1" lang="zh-CN" altLang="en-US" smtClean="0"/>
              <a:t>4</a:t>
            </a:fld>
            <a:endParaRPr kumimoji="1" lang="zh-CN" altLang="en-US"/>
          </a:p>
        </p:txBody>
      </p:sp>
    </p:spTree>
    <p:extLst>
      <p:ext uri="{BB962C8B-B14F-4D97-AF65-F5344CB8AC3E}">
        <p14:creationId xmlns:p14="http://schemas.microsoft.com/office/powerpoint/2010/main" val="77639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u="none" strike="noStrike" dirty="0">
                <a:solidFill>
                  <a:srgbClr val="D1D5DB"/>
                </a:solidFill>
                <a:effectLst/>
                <a:latin typeface="Söhne"/>
              </a:rPr>
              <a:t>在</a:t>
            </a:r>
            <a:r>
              <a:rPr lang="en" altLang="zh-CN" b="0" i="0" u="none" strike="noStrike" dirty="0">
                <a:solidFill>
                  <a:srgbClr val="D1D5DB"/>
                </a:solidFill>
                <a:effectLst/>
                <a:latin typeface="Söhne"/>
              </a:rPr>
              <a:t>CBOW</a:t>
            </a:r>
            <a:r>
              <a:rPr lang="zh-CN" altLang="en" b="0" i="0" u="none" strike="noStrike" dirty="0">
                <a:solidFill>
                  <a:srgbClr val="D1D5DB"/>
                </a:solidFill>
                <a:effectLst/>
                <a:latin typeface="Söhne"/>
              </a:rPr>
              <a:t>（</a:t>
            </a:r>
            <a:r>
              <a:rPr lang="zh-CN" altLang="en-US" b="0" i="0" u="none" strike="noStrike" dirty="0">
                <a:solidFill>
                  <a:srgbClr val="D1D5DB"/>
                </a:solidFill>
                <a:effectLst/>
                <a:latin typeface="Söhne"/>
              </a:rPr>
              <a:t>连续词袋）模型中，我们需要将上下文词汇映射为词向量。为了实现这个目标，我们首先需要创建一个词向量矩阵，其中每一行对应一个词汇的向量表示。</a:t>
            </a:r>
          </a:p>
          <a:p>
            <a:pPr algn="l"/>
            <a:r>
              <a:rPr lang="zh-CN" altLang="en-US" b="0" i="0" u="none" strike="noStrike" dirty="0">
                <a:solidFill>
                  <a:srgbClr val="D1D5DB"/>
                </a:solidFill>
                <a:effectLst/>
                <a:latin typeface="Söhne"/>
              </a:rPr>
              <a:t>假设我们的词汇表大小为</a:t>
            </a:r>
            <a:r>
              <a:rPr lang="en" altLang="zh-CN" b="0" i="0" u="none" strike="noStrike" dirty="0">
                <a:solidFill>
                  <a:srgbClr val="D1D5DB"/>
                </a:solidFill>
                <a:effectLst/>
                <a:latin typeface="Söhne"/>
              </a:rPr>
              <a:t>V</a:t>
            </a:r>
            <a:r>
              <a:rPr lang="zh-CN" altLang="en" b="0" i="0" u="none" strike="noStrike" dirty="0">
                <a:solidFill>
                  <a:srgbClr val="D1D5DB"/>
                </a:solidFill>
                <a:effectLst/>
                <a:latin typeface="Söhne"/>
              </a:rPr>
              <a:t>，</a:t>
            </a:r>
            <a:r>
              <a:rPr lang="zh-CN" altLang="en-US" b="0" i="0" u="none" strike="noStrike" dirty="0">
                <a:solidFill>
                  <a:srgbClr val="D1D5DB"/>
                </a:solidFill>
                <a:effectLst/>
                <a:latin typeface="Söhne"/>
              </a:rPr>
              <a:t>向量的维度为</a:t>
            </a:r>
            <a:r>
              <a:rPr lang="en" altLang="zh-CN" b="0" i="0" u="none" strike="noStrike" dirty="0">
                <a:solidFill>
                  <a:srgbClr val="D1D5DB"/>
                </a:solidFill>
                <a:effectLst/>
                <a:latin typeface="Söhne"/>
              </a:rPr>
              <a:t>N</a:t>
            </a:r>
            <a:r>
              <a:rPr lang="zh-CN" altLang="en" b="0" i="0" u="none" strike="noStrike" dirty="0">
                <a:solidFill>
                  <a:srgbClr val="D1D5DB"/>
                </a:solidFill>
                <a:effectLst/>
                <a:latin typeface="Söhne"/>
              </a:rPr>
              <a:t>，</a:t>
            </a:r>
            <a:r>
              <a:rPr lang="zh-CN" altLang="en-US" b="0" i="0" u="none" strike="noStrike" dirty="0">
                <a:solidFill>
                  <a:srgbClr val="D1D5DB"/>
                </a:solidFill>
                <a:effectLst/>
                <a:latin typeface="Söhne"/>
              </a:rPr>
              <a:t>则词向量矩阵的形状为</a:t>
            </a:r>
            <a:r>
              <a:rPr lang="en-US" altLang="zh-CN" b="0" i="0" u="none" strike="noStrike" dirty="0">
                <a:solidFill>
                  <a:srgbClr val="D1D5DB"/>
                </a:solidFill>
                <a:effectLst/>
                <a:latin typeface="Söhne"/>
              </a:rPr>
              <a:t>(</a:t>
            </a:r>
            <a:r>
              <a:rPr lang="en" altLang="zh-CN" b="0" i="0" u="none" strike="noStrike" dirty="0">
                <a:solidFill>
                  <a:srgbClr val="D1D5DB"/>
                </a:solidFill>
                <a:effectLst/>
                <a:latin typeface="Söhne"/>
              </a:rPr>
              <a:t>V, N)</a:t>
            </a:r>
            <a:r>
              <a:rPr lang="zh-CN" altLang="en" b="0" i="0" u="none" strike="noStrike" dirty="0">
                <a:solidFill>
                  <a:srgbClr val="D1D5DB"/>
                </a:solidFill>
                <a:effectLst/>
                <a:latin typeface="Söhne"/>
              </a:rPr>
              <a:t>。</a:t>
            </a:r>
            <a:r>
              <a:rPr lang="zh-CN" altLang="en-US" b="0" i="0" u="none" strike="noStrike" dirty="0">
                <a:solidFill>
                  <a:srgbClr val="D1D5DB"/>
                </a:solidFill>
                <a:effectLst/>
                <a:latin typeface="Söhne"/>
              </a:rPr>
              <a:t>矩阵的每一行是词汇表中相应词汇的初始向量表示，通常用较小的随机数初始化。</a:t>
            </a:r>
          </a:p>
          <a:p>
            <a:pPr algn="l"/>
            <a:r>
              <a:rPr lang="zh-CN" altLang="en-US" b="0" i="0" u="none" strike="noStrike" dirty="0">
                <a:solidFill>
                  <a:srgbClr val="D1D5DB"/>
                </a:solidFill>
                <a:effectLst/>
                <a:latin typeface="Söhne"/>
              </a:rPr>
              <a:t>在</a:t>
            </a:r>
            <a:r>
              <a:rPr lang="en" altLang="zh-CN" b="0" i="0" u="none" strike="noStrike" dirty="0">
                <a:solidFill>
                  <a:srgbClr val="D1D5DB"/>
                </a:solidFill>
                <a:effectLst/>
                <a:latin typeface="Söhne"/>
              </a:rPr>
              <a:t>CBOW</a:t>
            </a:r>
            <a:r>
              <a:rPr lang="zh-CN" altLang="en-US" b="0" i="0" u="none" strike="noStrike" dirty="0">
                <a:solidFill>
                  <a:srgbClr val="D1D5DB"/>
                </a:solidFill>
                <a:effectLst/>
                <a:latin typeface="Söhne"/>
              </a:rPr>
              <a:t>模型中，给定一个上下文窗口，我们首先将上下文词汇映射到对应的向量。具体而言，对于每一个上下文词汇，我们在词向量矩阵中查找对应的向量。例如，如果上下文词汇是“苹果”，我们会在词向量矩阵中找到“苹果”这一行，获取其向量表示。对于上下文窗口中的所有词汇，我们重复这个过程，得到一组词向量。</a:t>
            </a:r>
          </a:p>
          <a:p>
            <a:pPr algn="l"/>
            <a:r>
              <a:rPr lang="zh-CN" altLang="en-US" b="0" i="0" u="none" strike="noStrike" dirty="0">
                <a:solidFill>
                  <a:srgbClr val="D1D5DB"/>
                </a:solidFill>
                <a:effectLst/>
                <a:latin typeface="Söhne"/>
              </a:rPr>
              <a:t>接下来，我们需要计算上下文词向量的平均值。为此，我们将所有词向量相加并除以上下文词汇数量。这个平均向量捕捉了整个上下文的语义信息，将作为模型的输入。</a:t>
            </a:r>
          </a:p>
          <a:p>
            <a:pPr algn="l"/>
            <a:r>
              <a:rPr lang="zh-CN" altLang="en-US" b="0" i="0" u="none" strike="noStrike" dirty="0">
                <a:solidFill>
                  <a:srgbClr val="D1D5DB"/>
                </a:solidFill>
                <a:effectLst/>
                <a:latin typeface="Söhne"/>
              </a:rPr>
              <a:t>最后，模型通过一个线性变换层和</a:t>
            </a:r>
            <a:r>
              <a:rPr lang="en" altLang="zh-CN" b="0" i="0" u="none" strike="noStrike" dirty="0" err="1">
                <a:solidFill>
                  <a:srgbClr val="D1D5DB"/>
                </a:solidFill>
                <a:effectLst/>
                <a:latin typeface="Söhne"/>
              </a:rPr>
              <a:t>softmax</a:t>
            </a:r>
            <a:r>
              <a:rPr lang="zh-CN" altLang="en-US" b="0" i="0" u="none" strike="noStrike" dirty="0">
                <a:solidFill>
                  <a:srgbClr val="D1D5DB"/>
                </a:solidFill>
                <a:effectLst/>
                <a:latin typeface="Söhne"/>
              </a:rPr>
              <a:t>激活函数，预测目标词汇的概率分布。在训练过程中，模型通过梯度下降等优化算法来调整词向量矩阵中的词向量，以便更好地捕捉词汇之间的语义关系。</a:t>
            </a:r>
          </a:p>
          <a:p>
            <a:endParaRPr kumimoji="1" lang="en-US" altLang="zh-CN" dirty="0"/>
          </a:p>
          <a:p>
            <a:pPr algn="l"/>
            <a:r>
              <a:rPr lang="zh-CN" altLang="en-US" b="0" i="0" u="none" strike="noStrike" dirty="0">
                <a:effectLst/>
                <a:latin typeface="Söhne"/>
              </a:rPr>
              <a:t>在</a:t>
            </a:r>
            <a:r>
              <a:rPr lang="en" altLang="zh-CN" b="0" i="0" u="none" strike="noStrike" dirty="0">
                <a:effectLst/>
                <a:latin typeface="Söhne"/>
              </a:rPr>
              <a:t>Skip-gram</a:t>
            </a:r>
            <a:r>
              <a:rPr lang="zh-CN" altLang="en-US" b="0" i="0" u="none" strike="noStrike" dirty="0">
                <a:effectLst/>
                <a:latin typeface="Söhne"/>
              </a:rPr>
              <a:t>模型中，我们根据目标词汇预测上下文词汇。与</a:t>
            </a:r>
            <a:r>
              <a:rPr lang="en" altLang="zh-CN" b="0" i="0" u="none" strike="noStrike" dirty="0">
                <a:effectLst/>
                <a:latin typeface="Söhne"/>
              </a:rPr>
              <a:t>CBOW</a:t>
            </a:r>
            <a:r>
              <a:rPr lang="zh-CN" altLang="en-US" b="0" i="0" u="none" strike="noStrike" dirty="0">
                <a:effectLst/>
                <a:latin typeface="Söhne"/>
              </a:rPr>
              <a:t>模型相反，</a:t>
            </a:r>
            <a:r>
              <a:rPr lang="en" altLang="zh-CN" b="0" i="0" u="none" strike="noStrike" dirty="0">
                <a:effectLst/>
                <a:latin typeface="Söhne"/>
              </a:rPr>
              <a:t>Skip-gram</a:t>
            </a:r>
            <a:r>
              <a:rPr lang="zh-CN" altLang="en-US" b="0" i="0" u="none" strike="noStrike" dirty="0">
                <a:effectLst/>
                <a:latin typeface="Söhne"/>
              </a:rPr>
              <a:t>模型将目标词汇作为输入，预测与之相关的上下文词汇。以下是</a:t>
            </a:r>
            <a:r>
              <a:rPr lang="en" altLang="zh-CN" b="0" i="0" u="none" strike="noStrike" dirty="0">
                <a:effectLst/>
                <a:latin typeface="Söhne"/>
              </a:rPr>
              <a:t>Skip-gram</a:t>
            </a:r>
            <a:r>
              <a:rPr lang="zh-CN" altLang="en-US" b="0" i="0" u="none" strike="noStrike" dirty="0">
                <a:effectLst/>
                <a:latin typeface="Söhne"/>
              </a:rPr>
              <a:t>模型的主要步骤：</a:t>
            </a:r>
          </a:p>
          <a:p>
            <a:pPr algn="l">
              <a:buFont typeface="+mj-lt"/>
              <a:buAutoNum type="arabicPeriod"/>
            </a:pPr>
            <a:r>
              <a:rPr lang="zh-CN" altLang="en-US" b="0" i="0" u="none" strike="noStrike" dirty="0">
                <a:effectLst/>
                <a:latin typeface="Söhne"/>
              </a:rPr>
              <a:t>初始化词向量矩阵：与</a:t>
            </a:r>
            <a:r>
              <a:rPr lang="en" altLang="zh-CN" b="0" i="0" u="none" strike="noStrike" dirty="0">
                <a:effectLst/>
                <a:latin typeface="Söhne"/>
              </a:rPr>
              <a:t>CBOW</a:t>
            </a:r>
            <a:r>
              <a:rPr lang="zh-CN" altLang="en-US" b="0" i="0" u="none" strike="noStrike" dirty="0">
                <a:effectLst/>
                <a:latin typeface="Söhne"/>
              </a:rPr>
              <a:t>模型类似，首先创建一个词向量矩阵，每一行对应词汇表中一个词汇的向量表示。矩阵的形状为</a:t>
            </a:r>
            <a:r>
              <a:rPr lang="en-US" altLang="zh-CN" b="0" i="0" u="none" strike="noStrike" dirty="0">
                <a:effectLst/>
                <a:latin typeface="Söhne"/>
              </a:rPr>
              <a:t>(</a:t>
            </a:r>
            <a:r>
              <a:rPr lang="en" altLang="zh-CN" b="0" i="0" u="none" strike="noStrike" dirty="0">
                <a:effectLst/>
                <a:latin typeface="Söhne"/>
              </a:rPr>
              <a:t>V, N)</a:t>
            </a:r>
            <a:r>
              <a:rPr lang="zh-CN" altLang="en" b="0" i="0" u="none" strike="noStrike" dirty="0">
                <a:effectLst/>
                <a:latin typeface="Söhne"/>
              </a:rPr>
              <a:t>，</a:t>
            </a:r>
            <a:r>
              <a:rPr lang="zh-CN" altLang="en-US" b="0" i="0" u="none" strike="noStrike" dirty="0">
                <a:effectLst/>
                <a:latin typeface="Söhne"/>
              </a:rPr>
              <a:t>其中</a:t>
            </a:r>
            <a:r>
              <a:rPr lang="en" altLang="zh-CN" b="0" i="0" u="none" strike="noStrike" dirty="0">
                <a:effectLst/>
                <a:latin typeface="Söhne"/>
              </a:rPr>
              <a:t>V</a:t>
            </a:r>
            <a:r>
              <a:rPr lang="zh-CN" altLang="en-US" b="0" i="0" u="none" strike="noStrike" dirty="0">
                <a:effectLst/>
                <a:latin typeface="Söhne"/>
              </a:rPr>
              <a:t>是词汇表的大小，</a:t>
            </a:r>
            <a:r>
              <a:rPr lang="en" altLang="zh-CN" b="0" i="0" u="none" strike="noStrike" dirty="0">
                <a:effectLst/>
                <a:latin typeface="Söhne"/>
              </a:rPr>
              <a:t>N</a:t>
            </a:r>
            <a:r>
              <a:rPr lang="zh-CN" altLang="en-US" b="0" i="0" u="none" strike="noStrike" dirty="0">
                <a:effectLst/>
                <a:latin typeface="Söhne"/>
              </a:rPr>
              <a:t>是向量的维度。</a:t>
            </a:r>
          </a:p>
          <a:p>
            <a:pPr algn="l">
              <a:buFont typeface="+mj-lt"/>
              <a:buAutoNum type="arabicPeriod"/>
            </a:pPr>
            <a:r>
              <a:rPr lang="zh-CN" altLang="en-US" b="0" i="0" u="none" strike="noStrike" dirty="0">
                <a:effectLst/>
                <a:latin typeface="Söhne"/>
              </a:rPr>
              <a:t>获取目标词汇的向量表示：对于给定的目标词汇，我们在词向量矩阵中查找其对应的向量。这个向量将作为模型的输入。</a:t>
            </a:r>
          </a:p>
          <a:p>
            <a:pPr algn="l">
              <a:buFont typeface="+mj-lt"/>
              <a:buAutoNum type="arabicPeriod"/>
            </a:pPr>
            <a:r>
              <a:rPr lang="zh-CN" altLang="en-US" b="0" i="0" u="none" strike="noStrike" dirty="0">
                <a:effectLst/>
                <a:latin typeface="Söhne"/>
              </a:rPr>
              <a:t>预测上下文词汇：将目标词汇的向量表示通过一个线性变换层，然后应用</a:t>
            </a:r>
            <a:r>
              <a:rPr lang="en" altLang="zh-CN" b="0" i="0" u="none" strike="noStrike" dirty="0" err="1">
                <a:effectLst/>
                <a:latin typeface="Söhne"/>
              </a:rPr>
              <a:t>softmax</a:t>
            </a:r>
            <a:r>
              <a:rPr lang="zh-CN" altLang="en-US" b="0" i="0" u="none" strike="noStrike" dirty="0">
                <a:effectLst/>
                <a:latin typeface="Söhne"/>
              </a:rPr>
              <a:t>激活函数。这将产生一个概率分布，表示每个词汇作为上下文词汇的概率。这里的</a:t>
            </a:r>
            <a:r>
              <a:rPr lang="en" altLang="zh-CN" b="0" i="0" u="none" strike="noStrike" dirty="0" err="1">
                <a:effectLst/>
                <a:latin typeface="Söhne"/>
              </a:rPr>
              <a:t>softmax</a:t>
            </a:r>
            <a:r>
              <a:rPr lang="zh-CN" altLang="en-US" b="0" i="0" u="none" strike="noStrike" dirty="0">
                <a:effectLst/>
                <a:latin typeface="Söhne"/>
              </a:rPr>
              <a:t>计算涉及到整个词汇表，但为了提高计算效率，可以使用负采样（</a:t>
            </a:r>
            <a:r>
              <a:rPr lang="en" altLang="zh-CN" b="0" i="0" u="none" strike="noStrike" dirty="0">
                <a:effectLst/>
                <a:latin typeface="Söhne"/>
              </a:rPr>
              <a:t>Negative Sampling</a:t>
            </a:r>
            <a:r>
              <a:rPr lang="zh-CN" altLang="en" b="0" i="0" u="none" strike="noStrike" dirty="0">
                <a:effectLst/>
                <a:latin typeface="Söhne"/>
              </a:rPr>
              <a:t>）</a:t>
            </a:r>
            <a:r>
              <a:rPr lang="zh-CN" altLang="en-US" b="0" i="0" u="none" strike="noStrike" dirty="0">
                <a:effectLst/>
                <a:latin typeface="Söhne"/>
              </a:rPr>
              <a:t>或层次</a:t>
            </a:r>
            <a:r>
              <a:rPr lang="en" altLang="zh-CN" b="0" i="0" u="none" strike="noStrike" dirty="0" err="1">
                <a:effectLst/>
                <a:latin typeface="Söhne"/>
              </a:rPr>
              <a:t>Softmax</a:t>
            </a:r>
            <a:r>
              <a:rPr lang="zh-CN" altLang="en" b="0" i="0" u="none" strike="noStrike" dirty="0">
                <a:effectLst/>
                <a:latin typeface="Söhne"/>
              </a:rPr>
              <a:t>（</a:t>
            </a:r>
            <a:r>
              <a:rPr lang="en" altLang="zh-CN" b="0" i="0" u="none" strike="noStrike" dirty="0">
                <a:effectLst/>
                <a:latin typeface="Söhne"/>
              </a:rPr>
              <a:t>Hierarchical </a:t>
            </a:r>
            <a:r>
              <a:rPr lang="en" altLang="zh-CN" b="0" i="0" u="none" strike="noStrike" dirty="0" err="1">
                <a:effectLst/>
                <a:latin typeface="Söhne"/>
              </a:rPr>
              <a:t>Softmax</a:t>
            </a:r>
            <a:r>
              <a:rPr lang="zh-CN" altLang="en" b="0" i="0" u="none" strike="noStrike" dirty="0">
                <a:effectLst/>
                <a:latin typeface="Söhne"/>
              </a:rPr>
              <a:t>）</a:t>
            </a:r>
            <a:r>
              <a:rPr lang="zh-CN" altLang="en-US" b="0" i="0" u="none" strike="noStrike" dirty="0">
                <a:effectLst/>
                <a:latin typeface="Söhne"/>
              </a:rPr>
              <a:t>等技巧。</a:t>
            </a:r>
          </a:p>
          <a:p>
            <a:pPr algn="l">
              <a:buFont typeface="+mj-lt"/>
              <a:buAutoNum type="arabicPeriod"/>
            </a:pPr>
            <a:r>
              <a:rPr lang="zh-CN" altLang="en-US" b="0" i="0" u="none" strike="noStrike" dirty="0">
                <a:effectLst/>
                <a:latin typeface="Söhne"/>
              </a:rPr>
              <a:t>计算损失函数：为了衡量模型的预测与实际上下文词汇之间的差异，我们需要定义一个损失函数。通常使用交叉熵损失函数来计算模型预测的概率分布与真实上下文词汇的概率分布之间的差异。</a:t>
            </a:r>
          </a:p>
          <a:p>
            <a:pPr algn="l">
              <a:buFont typeface="+mj-lt"/>
              <a:buAutoNum type="arabicPeriod"/>
            </a:pPr>
            <a:r>
              <a:rPr lang="zh-CN" altLang="en-US" b="0" i="0" u="none" strike="noStrike" dirty="0">
                <a:effectLst/>
                <a:latin typeface="Söhne"/>
              </a:rPr>
              <a:t>更新词向量：通过梯度下降等优化算法来最小化损失函数，从而更新词向量矩阵中的词向量。在训练过程中，不断重复这个过程，使得预测的概率分布尽可能接近真实的概率分布。</a:t>
            </a:r>
          </a:p>
          <a:p>
            <a:pPr algn="l"/>
            <a:r>
              <a:rPr lang="zh-CN" altLang="en-US" b="0" i="0" u="none" strike="noStrike" dirty="0">
                <a:effectLst/>
                <a:latin typeface="Söhne"/>
              </a:rPr>
              <a:t>经过训练后，词向量矩阵中的向量将捕捉到词汇之间的语义关系，可以用于自然语言处理任务中。</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C54728-FBCA-3D4A-B164-431B9E12D801}" type="slidenum">
              <a:rPr kumimoji="1" lang="zh-CN" altLang="en-US" smtClean="0"/>
              <a:t>11</a:t>
            </a:fld>
            <a:endParaRPr kumimoji="1" lang="zh-CN" altLang="en-US"/>
          </a:p>
        </p:txBody>
      </p:sp>
    </p:spTree>
    <p:extLst>
      <p:ext uri="{BB962C8B-B14F-4D97-AF65-F5344CB8AC3E}">
        <p14:creationId xmlns:p14="http://schemas.microsoft.com/office/powerpoint/2010/main" val="3581047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C54728-FBCA-3D4A-B164-431B9E12D801}" type="slidenum">
              <a:rPr kumimoji="1" lang="zh-CN" altLang="en-US" smtClean="0"/>
              <a:t>22</a:t>
            </a:fld>
            <a:endParaRPr kumimoji="1" lang="zh-CN" altLang="en-US"/>
          </a:p>
        </p:txBody>
      </p:sp>
    </p:spTree>
    <p:extLst>
      <p:ext uri="{BB962C8B-B14F-4D97-AF65-F5344CB8AC3E}">
        <p14:creationId xmlns:p14="http://schemas.microsoft.com/office/powerpoint/2010/main" val="304251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在</a:t>
            </a:r>
            <a:r>
              <a:rPr lang="en" altLang="zh-CN" dirty="0">
                <a:effectLst/>
              </a:rPr>
              <a:t>seaborn boxplot</a:t>
            </a:r>
            <a:r>
              <a:rPr lang="zh-CN" altLang="en-US" dirty="0">
                <a:effectLst/>
              </a:rPr>
              <a:t>中，箱体表示数据的中间</a:t>
            </a:r>
            <a:r>
              <a:rPr lang="en-US" altLang="zh-CN" dirty="0">
                <a:effectLst/>
              </a:rPr>
              <a:t>50%</a:t>
            </a:r>
            <a:r>
              <a:rPr lang="zh-CN" altLang="en-US" dirty="0">
                <a:effectLst/>
              </a:rPr>
              <a:t>（第二个四分位数到第一个四分位数之间的数据），箱体中间的线表示数据的中位数。箱体上下的线（也称为</a:t>
            </a:r>
            <a:r>
              <a:rPr lang="en-US" altLang="zh-CN" dirty="0">
                <a:effectLst/>
              </a:rPr>
              <a:t>"</a:t>
            </a:r>
            <a:r>
              <a:rPr lang="en" altLang="zh-CN" dirty="0">
                <a:effectLst/>
              </a:rPr>
              <a:t>whiskers"</a:t>
            </a:r>
            <a:r>
              <a:rPr lang="zh-CN" altLang="en" dirty="0">
                <a:effectLst/>
              </a:rPr>
              <a:t>）</a:t>
            </a:r>
            <a:r>
              <a:rPr lang="zh-CN" altLang="en-US" dirty="0">
                <a:effectLst/>
              </a:rPr>
              <a:t>表示数据的上下四分位数，箱体上方的线表示上四分位数加上</a:t>
            </a:r>
            <a:r>
              <a:rPr lang="en-US" altLang="zh-CN" dirty="0">
                <a:effectLst/>
              </a:rPr>
              <a:t>1.5</a:t>
            </a:r>
            <a:r>
              <a:rPr lang="zh-CN" altLang="en-US" dirty="0">
                <a:effectLst/>
              </a:rPr>
              <a:t>倍的四分位距（</a:t>
            </a:r>
            <a:r>
              <a:rPr lang="en" altLang="zh-CN" dirty="0">
                <a:effectLst/>
              </a:rPr>
              <a:t>IQR</a:t>
            </a:r>
            <a:r>
              <a:rPr lang="zh-CN" altLang="en" dirty="0">
                <a:effectLst/>
              </a:rPr>
              <a:t>）</a:t>
            </a:r>
            <a:r>
              <a:rPr lang="zh-CN" altLang="en-US" dirty="0">
                <a:effectLst/>
              </a:rPr>
              <a:t>的值，箱体下方的线表示下四分位数减去</a:t>
            </a:r>
            <a:r>
              <a:rPr lang="en-US" altLang="zh-CN" dirty="0">
                <a:effectLst/>
              </a:rPr>
              <a:t>1.5</a:t>
            </a:r>
            <a:r>
              <a:rPr lang="zh-CN" altLang="en-US" dirty="0">
                <a:effectLst/>
              </a:rPr>
              <a:t>倍的</a:t>
            </a:r>
            <a:r>
              <a:rPr lang="en" altLang="zh-CN" dirty="0">
                <a:effectLst/>
              </a:rPr>
              <a:t>IQR</a:t>
            </a:r>
            <a:r>
              <a:rPr lang="zh-CN" altLang="en-US" dirty="0">
                <a:effectLst/>
              </a:rPr>
              <a:t>的值。箱体外部的点表示离群值，即相对于其他数据点明显偏离的值。</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effectLst/>
              </a:rPr>
              <a:t>IQR</a:t>
            </a:r>
            <a:r>
              <a:rPr lang="zh-CN" altLang="en-US" dirty="0">
                <a:effectLst/>
              </a:rPr>
              <a:t>是四分位距（</a:t>
            </a:r>
            <a:r>
              <a:rPr lang="en" altLang="zh-CN" dirty="0">
                <a:effectLst/>
              </a:rPr>
              <a:t>Interquartile Range</a:t>
            </a:r>
            <a:r>
              <a:rPr lang="zh-CN" altLang="en" dirty="0">
                <a:effectLst/>
              </a:rPr>
              <a:t>）</a:t>
            </a:r>
            <a:r>
              <a:rPr lang="zh-CN" altLang="en-US" dirty="0">
                <a:effectLst/>
              </a:rPr>
              <a:t>的缩写，指的是数据的上四分位数（</a:t>
            </a:r>
            <a:r>
              <a:rPr lang="en-US" altLang="zh-CN" dirty="0">
                <a:effectLst/>
              </a:rPr>
              <a:t>75%</a:t>
            </a:r>
            <a:r>
              <a:rPr lang="zh-CN" altLang="en-US" dirty="0">
                <a:effectLst/>
              </a:rPr>
              <a:t>分位数）和下四分位数（</a:t>
            </a:r>
            <a:r>
              <a:rPr lang="en-US" altLang="zh-CN" dirty="0">
                <a:effectLst/>
              </a:rPr>
              <a:t>25%</a:t>
            </a:r>
            <a:r>
              <a:rPr lang="zh-CN" altLang="en-US" dirty="0">
                <a:effectLst/>
              </a:rPr>
              <a:t>分位数）之间的距离。</a:t>
            </a:r>
            <a:r>
              <a:rPr lang="en" altLang="zh-CN" dirty="0">
                <a:effectLst/>
              </a:rPr>
              <a:t>IQR</a:t>
            </a:r>
            <a:r>
              <a:rPr lang="zh-CN" altLang="en-US" dirty="0">
                <a:effectLst/>
              </a:rPr>
              <a:t>可以用来衡量数据的离散程度，它排除了数据集中可能存在的极端值（离群值）的影响。</a:t>
            </a:r>
            <a:r>
              <a:rPr lang="en" altLang="zh-CN" dirty="0">
                <a:effectLst/>
              </a:rPr>
              <a:t>IQR</a:t>
            </a:r>
            <a:r>
              <a:rPr lang="zh-CN" altLang="en-US" dirty="0">
                <a:effectLst/>
              </a:rPr>
              <a:t>越大，表示数据的分布越分散。在</a:t>
            </a:r>
            <a:r>
              <a:rPr lang="en" altLang="zh-CN" dirty="0">
                <a:effectLst/>
              </a:rPr>
              <a:t>boxplot</a:t>
            </a:r>
            <a:r>
              <a:rPr lang="zh-CN" altLang="en-US" dirty="0">
                <a:effectLst/>
              </a:rPr>
              <a:t>中，</a:t>
            </a:r>
            <a:r>
              <a:rPr lang="en" altLang="zh-CN" dirty="0">
                <a:effectLst/>
              </a:rPr>
              <a:t>IQR</a:t>
            </a:r>
            <a:r>
              <a:rPr lang="zh-CN" altLang="en-US" dirty="0">
                <a:effectLst/>
              </a:rPr>
              <a:t>用来确定箱体的高度，即箱体上下边界之间的距离。</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C54728-FBCA-3D4A-B164-431B9E12D801}" type="slidenum">
              <a:rPr kumimoji="1" lang="zh-CN" altLang="en-US" smtClean="0"/>
              <a:t>23</a:t>
            </a:fld>
            <a:endParaRPr kumimoji="1" lang="zh-CN" altLang="en-US"/>
          </a:p>
        </p:txBody>
      </p:sp>
    </p:spTree>
    <p:extLst>
      <p:ext uri="{BB962C8B-B14F-4D97-AF65-F5344CB8AC3E}">
        <p14:creationId xmlns:p14="http://schemas.microsoft.com/office/powerpoint/2010/main" val="3070395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8CA17-380E-F8B9-2FAD-D7FD6F2507E9}"/>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2F15CD6-4E1E-944D-A998-6994F8E145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FC344FF-87D1-B779-9ACF-3FDB822DCD0A}"/>
              </a:ext>
            </a:extLst>
          </p:cNvPr>
          <p:cNvSpPr>
            <a:spLocks noGrp="1"/>
          </p:cNvSpPr>
          <p:nvPr>
            <p:ph type="dt" sz="half" idx="10"/>
          </p:nvPr>
        </p:nvSpPr>
        <p:spPr/>
        <p:txBody>
          <a:bodyPr/>
          <a:lstStyle/>
          <a:p>
            <a:fld id="{2CD6143F-DC1C-3D48-8C60-7FC2D3C51CBD}" type="datetimeFigureOut">
              <a:rPr kumimoji="1" lang="zh-CN" altLang="en-US" smtClean="0"/>
              <a:t>2023/5/11</a:t>
            </a:fld>
            <a:endParaRPr kumimoji="1" lang="zh-CN" altLang="en-US"/>
          </a:p>
        </p:txBody>
      </p:sp>
      <p:sp>
        <p:nvSpPr>
          <p:cNvPr id="5" name="页脚占位符 4">
            <a:extLst>
              <a:ext uri="{FF2B5EF4-FFF2-40B4-BE49-F238E27FC236}">
                <a16:creationId xmlns:a16="http://schemas.microsoft.com/office/drawing/2014/main" id="{2A7FE4C1-049C-C0F2-23C4-5F2E08AE8E8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FE31627-0A58-7905-5D21-009216ECB1FE}"/>
              </a:ext>
            </a:extLst>
          </p:cNvPr>
          <p:cNvSpPr>
            <a:spLocks noGrp="1"/>
          </p:cNvSpPr>
          <p:nvPr>
            <p:ph type="sldNum" sz="quarter" idx="12"/>
          </p:nvPr>
        </p:nvSpPr>
        <p:spPr/>
        <p:txBody>
          <a:body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290324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B6090-49D5-7442-51C8-43D28DF0BB6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DB18386-B676-2097-3ABF-96CD28DB535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AB06500-574B-9088-1E5F-DA5992D8BBB5}"/>
              </a:ext>
            </a:extLst>
          </p:cNvPr>
          <p:cNvSpPr>
            <a:spLocks noGrp="1"/>
          </p:cNvSpPr>
          <p:nvPr>
            <p:ph type="dt" sz="half" idx="10"/>
          </p:nvPr>
        </p:nvSpPr>
        <p:spPr/>
        <p:txBody>
          <a:bodyPr/>
          <a:lstStyle/>
          <a:p>
            <a:fld id="{2CD6143F-DC1C-3D48-8C60-7FC2D3C51CBD}" type="datetimeFigureOut">
              <a:rPr kumimoji="1" lang="zh-CN" altLang="en-US" smtClean="0"/>
              <a:t>2023/5/11</a:t>
            </a:fld>
            <a:endParaRPr kumimoji="1" lang="zh-CN" altLang="en-US"/>
          </a:p>
        </p:txBody>
      </p:sp>
      <p:sp>
        <p:nvSpPr>
          <p:cNvPr id="5" name="页脚占位符 4">
            <a:extLst>
              <a:ext uri="{FF2B5EF4-FFF2-40B4-BE49-F238E27FC236}">
                <a16:creationId xmlns:a16="http://schemas.microsoft.com/office/drawing/2014/main" id="{5E9BB8EC-0AA8-3A87-31F7-80EE3F0FC82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A2293C2-AB0A-1505-595C-0F60542769AF}"/>
              </a:ext>
            </a:extLst>
          </p:cNvPr>
          <p:cNvSpPr>
            <a:spLocks noGrp="1"/>
          </p:cNvSpPr>
          <p:nvPr>
            <p:ph type="sldNum" sz="quarter" idx="12"/>
          </p:nvPr>
        </p:nvSpPr>
        <p:spPr/>
        <p:txBody>
          <a:body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868026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033593-E817-C5DA-0A91-E4C4C079406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8ADBA29-A9B5-B225-30AA-92DAF5443B5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2AC81DE-940F-F182-6E83-A80D6E6C5AB1}"/>
              </a:ext>
            </a:extLst>
          </p:cNvPr>
          <p:cNvSpPr>
            <a:spLocks noGrp="1"/>
          </p:cNvSpPr>
          <p:nvPr>
            <p:ph type="dt" sz="half" idx="10"/>
          </p:nvPr>
        </p:nvSpPr>
        <p:spPr/>
        <p:txBody>
          <a:bodyPr/>
          <a:lstStyle/>
          <a:p>
            <a:fld id="{2CD6143F-DC1C-3D48-8C60-7FC2D3C51CBD}" type="datetimeFigureOut">
              <a:rPr kumimoji="1" lang="zh-CN" altLang="en-US" smtClean="0"/>
              <a:t>2023/5/11</a:t>
            </a:fld>
            <a:endParaRPr kumimoji="1" lang="zh-CN" altLang="en-US"/>
          </a:p>
        </p:txBody>
      </p:sp>
      <p:sp>
        <p:nvSpPr>
          <p:cNvPr id="5" name="页脚占位符 4">
            <a:extLst>
              <a:ext uri="{FF2B5EF4-FFF2-40B4-BE49-F238E27FC236}">
                <a16:creationId xmlns:a16="http://schemas.microsoft.com/office/drawing/2014/main" id="{93E8EDC2-77A9-20AA-18DA-C609F2216CE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BB50DF3-2162-B09B-285A-B6067929F877}"/>
              </a:ext>
            </a:extLst>
          </p:cNvPr>
          <p:cNvSpPr>
            <a:spLocks noGrp="1"/>
          </p:cNvSpPr>
          <p:nvPr>
            <p:ph type="sldNum" sz="quarter" idx="12"/>
          </p:nvPr>
        </p:nvSpPr>
        <p:spPr/>
        <p:txBody>
          <a:body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4202354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97196638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61" name="Body Level One…"/>
          <p:cNvSpPr txBox="1">
            <a:spLocks noGrp="1"/>
          </p:cNvSpPr>
          <p:nvPr>
            <p:ph type="body" sz="half" idx="1" hasCustomPrompt="1"/>
          </p:nvPr>
        </p:nvSpPr>
        <p:spPr>
          <a:xfrm>
            <a:off x="603250" y="2124252"/>
            <a:ext cx="4889500" cy="4128315"/>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603250" y="539750"/>
            <a:ext cx="4889500" cy="71755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52756276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228600" algn="ctr">
              <a:lnSpc>
                <a:spcPct val="80000"/>
              </a:lnSpc>
              <a:spcBef>
                <a:spcPts val="0"/>
              </a:spcBef>
              <a:buSzTx/>
              <a:buNone/>
              <a:defRPr sz="5800" spc="-116">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457200" algn="ctr">
              <a:lnSpc>
                <a:spcPct val="80000"/>
              </a:lnSpc>
              <a:spcBef>
                <a:spcPts val="0"/>
              </a:spcBef>
              <a:buSzTx/>
              <a:buNone/>
              <a:defRPr sz="5800" spc="-116">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685800" algn="ctr">
              <a:lnSpc>
                <a:spcPct val="80000"/>
              </a:lnSpc>
              <a:spcBef>
                <a:spcPts val="0"/>
              </a:spcBef>
              <a:buSzTx/>
              <a:buNone/>
              <a:defRPr sz="5800" spc="-116">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914400" algn="ctr">
              <a:lnSpc>
                <a:spcPct val="80000"/>
              </a:lnSpc>
              <a:spcBef>
                <a:spcPts val="0"/>
              </a:spcBef>
              <a:buSzTx/>
              <a:buNone/>
              <a:defRPr sz="5800" spc="-116">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87930150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288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A195F-383B-A241-C783-7639A285A6E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257CBA0-1095-3A43-DFD0-F2CD23C9990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FD2071F-E91F-44AB-9561-92FC9D1C59EE}"/>
              </a:ext>
            </a:extLst>
          </p:cNvPr>
          <p:cNvSpPr>
            <a:spLocks noGrp="1"/>
          </p:cNvSpPr>
          <p:nvPr>
            <p:ph type="dt" sz="half" idx="10"/>
          </p:nvPr>
        </p:nvSpPr>
        <p:spPr/>
        <p:txBody>
          <a:bodyPr/>
          <a:lstStyle/>
          <a:p>
            <a:fld id="{2CD6143F-DC1C-3D48-8C60-7FC2D3C51CBD}" type="datetimeFigureOut">
              <a:rPr kumimoji="1" lang="zh-CN" altLang="en-US" smtClean="0"/>
              <a:t>2023/5/11</a:t>
            </a:fld>
            <a:endParaRPr kumimoji="1" lang="zh-CN" altLang="en-US"/>
          </a:p>
        </p:txBody>
      </p:sp>
      <p:sp>
        <p:nvSpPr>
          <p:cNvPr id="5" name="页脚占位符 4">
            <a:extLst>
              <a:ext uri="{FF2B5EF4-FFF2-40B4-BE49-F238E27FC236}">
                <a16:creationId xmlns:a16="http://schemas.microsoft.com/office/drawing/2014/main" id="{0D13630C-BF08-944A-ECBA-C8E7F1FFCD5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6615714-759B-021B-234D-8672A5BC13BF}"/>
              </a:ext>
            </a:extLst>
          </p:cNvPr>
          <p:cNvSpPr>
            <a:spLocks noGrp="1"/>
          </p:cNvSpPr>
          <p:nvPr>
            <p:ph type="sldNum" sz="quarter" idx="12"/>
          </p:nvPr>
        </p:nvSpPr>
        <p:spPr/>
        <p:txBody>
          <a:body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929066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FDCE4-6168-6A5E-B667-6234F884BC5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C5E24589-009F-1759-AB6B-ED2CC807B6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19BEEB3-E76C-3EAA-57FA-54377596D86D}"/>
              </a:ext>
            </a:extLst>
          </p:cNvPr>
          <p:cNvSpPr>
            <a:spLocks noGrp="1"/>
          </p:cNvSpPr>
          <p:nvPr>
            <p:ph type="dt" sz="half" idx="10"/>
          </p:nvPr>
        </p:nvSpPr>
        <p:spPr/>
        <p:txBody>
          <a:bodyPr/>
          <a:lstStyle/>
          <a:p>
            <a:fld id="{2CD6143F-DC1C-3D48-8C60-7FC2D3C51CBD}" type="datetimeFigureOut">
              <a:rPr kumimoji="1" lang="zh-CN" altLang="en-US" smtClean="0"/>
              <a:t>2023/5/11</a:t>
            </a:fld>
            <a:endParaRPr kumimoji="1" lang="zh-CN" altLang="en-US"/>
          </a:p>
        </p:txBody>
      </p:sp>
      <p:sp>
        <p:nvSpPr>
          <p:cNvPr id="5" name="页脚占位符 4">
            <a:extLst>
              <a:ext uri="{FF2B5EF4-FFF2-40B4-BE49-F238E27FC236}">
                <a16:creationId xmlns:a16="http://schemas.microsoft.com/office/drawing/2014/main" id="{2C749546-71BB-80ED-CEAD-E7BAF051D43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292894A-EDD6-6793-9511-3B2FA3E416A4}"/>
              </a:ext>
            </a:extLst>
          </p:cNvPr>
          <p:cNvSpPr>
            <a:spLocks noGrp="1"/>
          </p:cNvSpPr>
          <p:nvPr>
            <p:ph type="sldNum" sz="quarter" idx="12"/>
          </p:nvPr>
        </p:nvSpPr>
        <p:spPr/>
        <p:txBody>
          <a:body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2408581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F8F25-1E2C-D0A6-8ED0-AC6691414AB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537CF18-B25C-FAA9-86B6-4F4C8E3D2F16}"/>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16048954-9A0A-9F94-9E79-69AF717E10F0}"/>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E9A234F-9622-3C7B-D963-03EE48F732DE}"/>
              </a:ext>
            </a:extLst>
          </p:cNvPr>
          <p:cNvSpPr>
            <a:spLocks noGrp="1"/>
          </p:cNvSpPr>
          <p:nvPr>
            <p:ph type="dt" sz="half" idx="10"/>
          </p:nvPr>
        </p:nvSpPr>
        <p:spPr/>
        <p:txBody>
          <a:bodyPr/>
          <a:lstStyle/>
          <a:p>
            <a:fld id="{2CD6143F-DC1C-3D48-8C60-7FC2D3C51CBD}" type="datetimeFigureOut">
              <a:rPr kumimoji="1" lang="zh-CN" altLang="en-US" smtClean="0"/>
              <a:t>2023/5/11</a:t>
            </a:fld>
            <a:endParaRPr kumimoji="1" lang="zh-CN" altLang="en-US"/>
          </a:p>
        </p:txBody>
      </p:sp>
      <p:sp>
        <p:nvSpPr>
          <p:cNvPr id="6" name="页脚占位符 5">
            <a:extLst>
              <a:ext uri="{FF2B5EF4-FFF2-40B4-BE49-F238E27FC236}">
                <a16:creationId xmlns:a16="http://schemas.microsoft.com/office/drawing/2014/main" id="{E550A449-15D8-3E5C-1074-250C67E8002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2CBBF55-4411-51AE-4E13-3BB589993731}"/>
              </a:ext>
            </a:extLst>
          </p:cNvPr>
          <p:cNvSpPr>
            <a:spLocks noGrp="1"/>
          </p:cNvSpPr>
          <p:nvPr>
            <p:ph type="sldNum" sz="quarter" idx="12"/>
          </p:nvPr>
        </p:nvSpPr>
        <p:spPr/>
        <p:txBody>
          <a:body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4875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A90B6-DC8D-B1DE-A967-13D2612F493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FE8B27F-1235-6379-CA46-76F1F606B7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2DC89409-34AB-C531-37AA-EBE655BA1A9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90CF13B-8788-D7A7-4F2A-BB06823D2E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239FD42-AE20-772D-656C-33EC2B7E1B1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BC6E721-6F98-F1E1-7483-4F82D7B8962E}"/>
              </a:ext>
            </a:extLst>
          </p:cNvPr>
          <p:cNvSpPr>
            <a:spLocks noGrp="1"/>
          </p:cNvSpPr>
          <p:nvPr>
            <p:ph type="dt" sz="half" idx="10"/>
          </p:nvPr>
        </p:nvSpPr>
        <p:spPr/>
        <p:txBody>
          <a:bodyPr/>
          <a:lstStyle/>
          <a:p>
            <a:fld id="{2CD6143F-DC1C-3D48-8C60-7FC2D3C51CBD}" type="datetimeFigureOut">
              <a:rPr kumimoji="1" lang="zh-CN" altLang="en-US" smtClean="0"/>
              <a:t>2023/5/11</a:t>
            </a:fld>
            <a:endParaRPr kumimoji="1" lang="zh-CN" altLang="en-US"/>
          </a:p>
        </p:txBody>
      </p:sp>
      <p:sp>
        <p:nvSpPr>
          <p:cNvPr id="8" name="页脚占位符 7">
            <a:extLst>
              <a:ext uri="{FF2B5EF4-FFF2-40B4-BE49-F238E27FC236}">
                <a16:creationId xmlns:a16="http://schemas.microsoft.com/office/drawing/2014/main" id="{858032E0-38B6-1A94-04A1-D3AEDC94281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85A4035-7BE5-4593-8651-CBDE30BF35E6}"/>
              </a:ext>
            </a:extLst>
          </p:cNvPr>
          <p:cNvSpPr>
            <a:spLocks noGrp="1"/>
          </p:cNvSpPr>
          <p:nvPr>
            <p:ph type="sldNum" sz="quarter" idx="12"/>
          </p:nvPr>
        </p:nvSpPr>
        <p:spPr/>
        <p:txBody>
          <a:body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132088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B313CF-EB8E-42E0-2E77-8C401B1D25F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7140C3E-A4EC-979D-A904-AC471356CB33}"/>
              </a:ext>
            </a:extLst>
          </p:cNvPr>
          <p:cNvSpPr>
            <a:spLocks noGrp="1"/>
          </p:cNvSpPr>
          <p:nvPr>
            <p:ph type="dt" sz="half" idx="10"/>
          </p:nvPr>
        </p:nvSpPr>
        <p:spPr/>
        <p:txBody>
          <a:bodyPr/>
          <a:lstStyle/>
          <a:p>
            <a:fld id="{2CD6143F-DC1C-3D48-8C60-7FC2D3C51CBD}" type="datetimeFigureOut">
              <a:rPr kumimoji="1" lang="zh-CN" altLang="en-US" smtClean="0"/>
              <a:t>2023/5/11</a:t>
            </a:fld>
            <a:endParaRPr kumimoji="1" lang="zh-CN" altLang="en-US"/>
          </a:p>
        </p:txBody>
      </p:sp>
      <p:sp>
        <p:nvSpPr>
          <p:cNvPr id="4" name="页脚占位符 3">
            <a:extLst>
              <a:ext uri="{FF2B5EF4-FFF2-40B4-BE49-F238E27FC236}">
                <a16:creationId xmlns:a16="http://schemas.microsoft.com/office/drawing/2014/main" id="{0F0053D9-8647-FB48-EFE6-1BB5338DF1E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B51919B-62CA-AD3D-EC26-13416BB58BFE}"/>
              </a:ext>
            </a:extLst>
          </p:cNvPr>
          <p:cNvSpPr>
            <a:spLocks noGrp="1"/>
          </p:cNvSpPr>
          <p:nvPr>
            <p:ph type="sldNum" sz="quarter" idx="12"/>
          </p:nvPr>
        </p:nvSpPr>
        <p:spPr/>
        <p:txBody>
          <a:body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150081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863353-3668-FD94-8CE1-AC7944CC24F6}"/>
              </a:ext>
            </a:extLst>
          </p:cNvPr>
          <p:cNvSpPr>
            <a:spLocks noGrp="1"/>
          </p:cNvSpPr>
          <p:nvPr>
            <p:ph type="dt" sz="half" idx="10"/>
          </p:nvPr>
        </p:nvSpPr>
        <p:spPr/>
        <p:txBody>
          <a:bodyPr/>
          <a:lstStyle/>
          <a:p>
            <a:fld id="{2CD6143F-DC1C-3D48-8C60-7FC2D3C51CBD}" type="datetimeFigureOut">
              <a:rPr kumimoji="1" lang="zh-CN" altLang="en-US" smtClean="0"/>
              <a:t>2023/5/11</a:t>
            </a:fld>
            <a:endParaRPr kumimoji="1" lang="zh-CN" altLang="en-US"/>
          </a:p>
        </p:txBody>
      </p:sp>
      <p:sp>
        <p:nvSpPr>
          <p:cNvPr id="3" name="页脚占位符 2">
            <a:extLst>
              <a:ext uri="{FF2B5EF4-FFF2-40B4-BE49-F238E27FC236}">
                <a16:creationId xmlns:a16="http://schemas.microsoft.com/office/drawing/2014/main" id="{3FF3012C-E92B-93D9-2D2D-18EDEDEE1FA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A37E4304-2171-2F90-31DB-B9C9AD7D5505}"/>
              </a:ext>
            </a:extLst>
          </p:cNvPr>
          <p:cNvSpPr>
            <a:spLocks noGrp="1"/>
          </p:cNvSpPr>
          <p:nvPr>
            <p:ph type="sldNum" sz="quarter" idx="12"/>
          </p:nvPr>
        </p:nvSpPr>
        <p:spPr/>
        <p:txBody>
          <a:body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1829203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A946B0-4A87-C035-D12D-02D2DE82103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EC355439-46F4-9BD1-C245-C34B0181D1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F89F2EF-54A4-6C43-D183-7C29860DC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AFD0034-9E8F-1FBB-156D-F691B280BB66}"/>
              </a:ext>
            </a:extLst>
          </p:cNvPr>
          <p:cNvSpPr>
            <a:spLocks noGrp="1"/>
          </p:cNvSpPr>
          <p:nvPr>
            <p:ph type="dt" sz="half" idx="10"/>
          </p:nvPr>
        </p:nvSpPr>
        <p:spPr/>
        <p:txBody>
          <a:bodyPr/>
          <a:lstStyle/>
          <a:p>
            <a:fld id="{2CD6143F-DC1C-3D48-8C60-7FC2D3C51CBD}" type="datetimeFigureOut">
              <a:rPr kumimoji="1" lang="zh-CN" altLang="en-US" smtClean="0"/>
              <a:t>2023/5/11</a:t>
            </a:fld>
            <a:endParaRPr kumimoji="1" lang="zh-CN" altLang="en-US"/>
          </a:p>
        </p:txBody>
      </p:sp>
      <p:sp>
        <p:nvSpPr>
          <p:cNvPr id="6" name="页脚占位符 5">
            <a:extLst>
              <a:ext uri="{FF2B5EF4-FFF2-40B4-BE49-F238E27FC236}">
                <a16:creationId xmlns:a16="http://schemas.microsoft.com/office/drawing/2014/main" id="{FE69711E-BBCA-18A2-E097-3F3BE5D3AC0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A62B4A6-530C-BD57-FCDA-5E339255D2F9}"/>
              </a:ext>
            </a:extLst>
          </p:cNvPr>
          <p:cNvSpPr>
            <a:spLocks noGrp="1"/>
          </p:cNvSpPr>
          <p:nvPr>
            <p:ph type="sldNum" sz="quarter" idx="12"/>
          </p:nvPr>
        </p:nvSpPr>
        <p:spPr/>
        <p:txBody>
          <a:body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131076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10205-CAC7-F818-0F7D-B9A022622B6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23CA2197-F470-15D1-1A7E-27DF41DFFC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F9B7EC16-B359-3962-CB67-CA5B697BC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50E771F-2D41-7AA2-5D8B-3279735859A2}"/>
              </a:ext>
            </a:extLst>
          </p:cNvPr>
          <p:cNvSpPr>
            <a:spLocks noGrp="1"/>
          </p:cNvSpPr>
          <p:nvPr>
            <p:ph type="dt" sz="half" idx="10"/>
          </p:nvPr>
        </p:nvSpPr>
        <p:spPr/>
        <p:txBody>
          <a:bodyPr/>
          <a:lstStyle/>
          <a:p>
            <a:fld id="{2CD6143F-DC1C-3D48-8C60-7FC2D3C51CBD}" type="datetimeFigureOut">
              <a:rPr kumimoji="1" lang="zh-CN" altLang="en-US" smtClean="0"/>
              <a:t>2023/5/11</a:t>
            </a:fld>
            <a:endParaRPr kumimoji="1" lang="zh-CN" altLang="en-US"/>
          </a:p>
        </p:txBody>
      </p:sp>
      <p:sp>
        <p:nvSpPr>
          <p:cNvPr id="6" name="页脚占位符 5">
            <a:extLst>
              <a:ext uri="{FF2B5EF4-FFF2-40B4-BE49-F238E27FC236}">
                <a16:creationId xmlns:a16="http://schemas.microsoft.com/office/drawing/2014/main" id="{8FF571D0-6B95-7ACB-3289-BCE3B7FA855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97CCB2C-6C82-9B3A-F820-8428563837FF}"/>
              </a:ext>
            </a:extLst>
          </p:cNvPr>
          <p:cNvSpPr>
            <a:spLocks noGrp="1"/>
          </p:cNvSpPr>
          <p:nvPr>
            <p:ph type="sldNum" sz="quarter" idx="12"/>
          </p:nvPr>
        </p:nvSpPr>
        <p:spPr/>
        <p:txBody>
          <a:body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2279555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19B8869-7BB5-66A1-8630-BBA6D2F363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1F9C042-7645-C6C0-A88E-C7479252EF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09A16D4-1913-54BE-71B4-AFEECB602A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D6143F-DC1C-3D48-8C60-7FC2D3C51CBD}" type="datetimeFigureOut">
              <a:rPr kumimoji="1" lang="zh-CN" altLang="en-US" smtClean="0"/>
              <a:t>2023/5/11</a:t>
            </a:fld>
            <a:endParaRPr kumimoji="1" lang="zh-CN" altLang="en-US"/>
          </a:p>
        </p:txBody>
      </p:sp>
      <p:sp>
        <p:nvSpPr>
          <p:cNvPr id="5" name="页脚占位符 4">
            <a:extLst>
              <a:ext uri="{FF2B5EF4-FFF2-40B4-BE49-F238E27FC236}">
                <a16:creationId xmlns:a16="http://schemas.microsoft.com/office/drawing/2014/main" id="{C9D5B497-3D18-2A53-7751-D948DB7697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9490FC7-CF0E-8E7D-8542-4043A8CE5E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4578F-A78D-2A4A-BC53-F758F81EA1A1}" type="slidenum">
              <a:rPr kumimoji="1" lang="zh-CN" altLang="en-US" smtClean="0"/>
              <a:t>‹#›</a:t>
            </a:fld>
            <a:endParaRPr kumimoji="1" lang="zh-CN" altLang="en-US"/>
          </a:p>
        </p:txBody>
      </p:sp>
    </p:spTree>
    <p:extLst>
      <p:ext uri="{BB962C8B-B14F-4D97-AF65-F5344CB8AC3E}">
        <p14:creationId xmlns:p14="http://schemas.microsoft.com/office/powerpoint/2010/main" val="2917022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7.png"/><Relationship Id="rId5" Type="http://schemas.openxmlformats.org/officeDocument/2006/relationships/image" Target="../media/image45.png"/><Relationship Id="rId10" Type="http://schemas.openxmlformats.org/officeDocument/2006/relationships/image" Target="../media/image56.png"/><Relationship Id="rId4" Type="http://schemas.openxmlformats.org/officeDocument/2006/relationships/image" Target="../media/image44.png"/><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75.png"/><Relationship Id="rId16"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5.xml"/><Relationship Id="rId5" Type="http://schemas.openxmlformats.org/officeDocument/2006/relationships/image" Target="../media/image104.png"/><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1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image" Target="../media/image122.png"/><Relationship Id="rId16" Type="http://schemas.openxmlformats.org/officeDocument/2006/relationships/image" Target="../media/image136.png"/><Relationship Id="rId1" Type="http://schemas.openxmlformats.org/officeDocument/2006/relationships/slideLayout" Target="../slideLayouts/slideLayout15.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19" Type="http://schemas.openxmlformats.org/officeDocument/2006/relationships/image" Target="../media/image139.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5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15.xml"/><Relationship Id="rId4" Type="http://schemas.openxmlformats.org/officeDocument/2006/relationships/image" Target="../media/image14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5.xml"/><Relationship Id="rId4" Type="http://schemas.openxmlformats.org/officeDocument/2006/relationships/image" Target="../media/image14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3" Type="http://schemas.openxmlformats.org/officeDocument/2006/relationships/image" Target="../media/image157.png"/><Relationship Id="rId18" Type="http://schemas.openxmlformats.org/officeDocument/2006/relationships/image" Target="../media/image162.png"/><Relationship Id="rId26" Type="http://schemas.openxmlformats.org/officeDocument/2006/relationships/image" Target="../media/image170.png"/><Relationship Id="rId39" Type="http://schemas.openxmlformats.org/officeDocument/2006/relationships/image" Target="../media/image183.png"/><Relationship Id="rId21" Type="http://schemas.openxmlformats.org/officeDocument/2006/relationships/image" Target="../media/image165.png"/><Relationship Id="rId34" Type="http://schemas.openxmlformats.org/officeDocument/2006/relationships/image" Target="../media/image178.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png"/><Relationship Id="rId25" Type="http://schemas.openxmlformats.org/officeDocument/2006/relationships/image" Target="../media/image169.png"/><Relationship Id="rId33" Type="http://schemas.openxmlformats.org/officeDocument/2006/relationships/image" Target="../media/image177.png"/><Relationship Id="rId38" Type="http://schemas.openxmlformats.org/officeDocument/2006/relationships/image" Target="../media/image182.png"/><Relationship Id="rId2" Type="http://schemas.openxmlformats.org/officeDocument/2006/relationships/image" Target="../media/image146.png"/><Relationship Id="rId16" Type="http://schemas.openxmlformats.org/officeDocument/2006/relationships/image" Target="../media/image160.png"/><Relationship Id="rId20" Type="http://schemas.openxmlformats.org/officeDocument/2006/relationships/image" Target="../media/image164.png"/><Relationship Id="rId29" Type="http://schemas.openxmlformats.org/officeDocument/2006/relationships/image" Target="../media/image173.png"/><Relationship Id="rId1" Type="http://schemas.openxmlformats.org/officeDocument/2006/relationships/slideLayout" Target="../slideLayouts/slideLayout15.x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68.png"/><Relationship Id="rId32" Type="http://schemas.openxmlformats.org/officeDocument/2006/relationships/image" Target="../media/image176.png"/><Relationship Id="rId37" Type="http://schemas.openxmlformats.org/officeDocument/2006/relationships/image" Target="../media/image181.png"/><Relationship Id="rId40" Type="http://schemas.openxmlformats.org/officeDocument/2006/relationships/image" Target="../media/image184.png"/><Relationship Id="rId5" Type="http://schemas.openxmlformats.org/officeDocument/2006/relationships/image" Target="../media/image149.png"/><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2.png"/><Relationship Id="rId36" Type="http://schemas.openxmlformats.org/officeDocument/2006/relationships/image" Target="../media/image180.png"/><Relationship Id="rId10" Type="http://schemas.openxmlformats.org/officeDocument/2006/relationships/image" Target="../media/image154.png"/><Relationship Id="rId19" Type="http://schemas.openxmlformats.org/officeDocument/2006/relationships/image" Target="../media/image163.png"/><Relationship Id="rId31" Type="http://schemas.openxmlformats.org/officeDocument/2006/relationships/image" Target="../media/image175.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 Id="rId22" Type="http://schemas.openxmlformats.org/officeDocument/2006/relationships/image" Target="../media/image166.png"/><Relationship Id="rId27" Type="http://schemas.openxmlformats.org/officeDocument/2006/relationships/image" Target="../media/image171.png"/><Relationship Id="rId30" Type="http://schemas.openxmlformats.org/officeDocument/2006/relationships/image" Target="../media/image174.png"/><Relationship Id="rId35" Type="http://schemas.openxmlformats.org/officeDocument/2006/relationships/image" Target="../media/image179.png"/><Relationship Id="rId8" Type="http://schemas.openxmlformats.org/officeDocument/2006/relationships/image" Target="../media/image152.png"/><Relationship Id="rId3" Type="http://schemas.openxmlformats.org/officeDocument/2006/relationships/image" Target="../media/image14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1.png"/><Relationship Id="rId26" Type="http://schemas.openxmlformats.org/officeDocument/2006/relationships/image" Target="../media/image209.png"/><Relationship Id="rId39" Type="http://schemas.openxmlformats.org/officeDocument/2006/relationships/image" Target="../media/image222.png"/><Relationship Id="rId21" Type="http://schemas.openxmlformats.org/officeDocument/2006/relationships/image" Target="../media/image204.png"/><Relationship Id="rId34" Type="http://schemas.openxmlformats.org/officeDocument/2006/relationships/image" Target="../media/image217.png"/><Relationship Id="rId42" Type="http://schemas.openxmlformats.org/officeDocument/2006/relationships/image" Target="../media/image225.png"/><Relationship Id="rId47" Type="http://schemas.openxmlformats.org/officeDocument/2006/relationships/image" Target="../media/image230.png"/><Relationship Id="rId50" Type="http://schemas.openxmlformats.org/officeDocument/2006/relationships/image" Target="../media/image233.png"/><Relationship Id="rId55" Type="http://schemas.openxmlformats.org/officeDocument/2006/relationships/image" Target="../media/image238.png"/><Relationship Id="rId7" Type="http://schemas.openxmlformats.org/officeDocument/2006/relationships/image" Target="../media/image190.png"/><Relationship Id="rId2" Type="http://schemas.openxmlformats.org/officeDocument/2006/relationships/image" Target="../media/image185.png"/><Relationship Id="rId16" Type="http://schemas.openxmlformats.org/officeDocument/2006/relationships/image" Target="../media/image199.png"/><Relationship Id="rId29" Type="http://schemas.openxmlformats.org/officeDocument/2006/relationships/image" Target="../media/image212.png"/><Relationship Id="rId11" Type="http://schemas.openxmlformats.org/officeDocument/2006/relationships/image" Target="../media/image194.png"/><Relationship Id="rId24" Type="http://schemas.openxmlformats.org/officeDocument/2006/relationships/image" Target="../media/image207.png"/><Relationship Id="rId32" Type="http://schemas.openxmlformats.org/officeDocument/2006/relationships/image" Target="../media/image215.png"/><Relationship Id="rId37" Type="http://schemas.openxmlformats.org/officeDocument/2006/relationships/image" Target="../media/image220.png"/><Relationship Id="rId40" Type="http://schemas.openxmlformats.org/officeDocument/2006/relationships/image" Target="../media/image223.png"/><Relationship Id="rId45" Type="http://schemas.openxmlformats.org/officeDocument/2006/relationships/image" Target="../media/image228.png"/><Relationship Id="rId53" Type="http://schemas.openxmlformats.org/officeDocument/2006/relationships/image" Target="../media/image236.png"/><Relationship Id="rId58" Type="http://schemas.openxmlformats.org/officeDocument/2006/relationships/image" Target="../media/image241.png"/><Relationship Id="rId5" Type="http://schemas.openxmlformats.org/officeDocument/2006/relationships/image" Target="../media/image188.png"/><Relationship Id="rId61" Type="http://schemas.openxmlformats.org/officeDocument/2006/relationships/image" Target="../media/image244.png"/><Relationship Id="rId19" Type="http://schemas.openxmlformats.org/officeDocument/2006/relationships/image" Target="../media/image202.jpeg"/><Relationship Id="rId14" Type="http://schemas.openxmlformats.org/officeDocument/2006/relationships/image" Target="../media/image197.png"/><Relationship Id="rId22" Type="http://schemas.openxmlformats.org/officeDocument/2006/relationships/image" Target="../media/image205.png"/><Relationship Id="rId27" Type="http://schemas.openxmlformats.org/officeDocument/2006/relationships/image" Target="../media/image210.png"/><Relationship Id="rId30" Type="http://schemas.openxmlformats.org/officeDocument/2006/relationships/image" Target="../media/image213.png"/><Relationship Id="rId35" Type="http://schemas.openxmlformats.org/officeDocument/2006/relationships/image" Target="../media/image218.png"/><Relationship Id="rId43" Type="http://schemas.openxmlformats.org/officeDocument/2006/relationships/image" Target="../media/image226.png"/><Relationship Id="rId48" Type="http://schemas.openxmlformats.org/officeDocument/2006/relationships/image" Target="../media/image231.png"/><Relationship Id="rId56" Type="http://schemas.openxmlformats.org/officeDocument/2006/relationships/image" Target="../media/image239.png"/><Relationship Id="rId8" Type="http://schemas.openxmlformats.org/officeDocument/2006/relationships/image" Target="../media/image191.png"/><Relationship Id="rId51" Type="http://schemas.openxmlformats.org/officeDocument/2006/relationships/image" Target="../media/image234.png"/><Relationship Id="rId3" Type="http://schemas.openxmlformats.org/officeDocument/2006/relationships/image" Target="../media/image186.png"/><Relationship Id="rId12" Type="http://schemas.openxmlformats.org/officeDocument/2006/relationships/image" Target="../media/image195.png"/><Relationship Id="rId17" Type="http://schemas.openxmlformats.org/officeDocument/2006/relationships/image" Target="../media/image200.png"/><Relationship Id="rId25" Type="http://schemas.openxmlformats.org/officeDocument/2006/relationships/image" Target="../media/image208.png"/><Relationship Id="rId33" Type="http://schemas.openxmlformats.org/officeDocument/2006/relationships/image" Target="../media/image216.png"/><Relationship Id="rId38" Type="http://schemas.openxmlformats.org/officeDocument/2006/relationships/image" Target="../media/image221.png"/><Relationship Id="rId46" Type="http://schemas.openxmlformats.org/officeDocument/2006/relationships/image" Target="../media/image229.png"/><Relationship Id="rId59" Type="http://schemas.openxmlformats.org/officeDocument/2006/relationships/image" Target="../media/image242.png"/><Relationship Id="rId20" Type="http://schemas.openxmlformats.org/officeDocument/2006/relationships/image" Target="../media/image203.png"/><Relationship Id="rId41" Type="http://schemas.openxmlformats.org/officeDocument/2006/relationships/image" Target="../media/image224.png"/><Relationship Id="rId54" Type="http://schemas.openxmlformats.org/officeDocument/2006/relationships/image" Target="../media/image237.png"/><Relationship Id="rId1" Type="http://schemas.openxmlformats.org/officeDocument/2006/relationships/slideLayout" Target="../slideLayouts/slideLayout15.xml"/><Relationship Id="rId6" Type="http://schemas.openxmlformats.org/officeDocument/2006/relationships/image" Target="../media/image189.png"/><Relationship Id="rId15" Type="http://schemas.openxmlformats.org/officeDocument/2006/relationships/image" Target="../media/image198.png"/><Relationship Id="rId23" Type="http://schemas.openxmlformats.org/officeDocument/2006/relationships/image" Target="../media/image206.png"/><Relationship Id="rId28" Type="http://schemas.openxmlformats.org/officeDocument/2006/relationships/image" Target="../media/image211.png"/><Relationship Id="rId36" Type="http://schemas.openxmlformats.org/officeDocument/2006/relationships/image" Target="../media/image219.png"/><Relationship Id="rId49" Type="http://schemas.openxmlformats.org/officeDocument/2006/relationships/image" Target="../media/image232.png"/><Relationship Id="rId57" Type="http://schemas.openxmlformats.org/officeDocument/2006/relationships/image" Target="../media/image240.png"/><Relationship Id="rId10" Type="http://schemas.openxmlformats.org/officeDocument/2006/relationships/image" Target="../media/image193.png"/><Relationship Id="rId31" Type="http://schemas.openxmlformats.org/officeDocument/2006/relationships/image" Target="../media/image214.png"/><Relationship Id="rId44" Type="http://schemas.openxmlformats.org/officeDocument/2006/relationships/image" Target="../media/image227.png"/><Relationship Id="rId52" Type="http://schemas.openxmlformats.org/officeDocument/2006/relationships/image" Target="../media/image235.png"/><Relationship Id="rId60" Type="http://schemas.openxmlformats.org/officeDocument/2006/relationships/image" Target="../media/image243.png"/><Relationship Id="rId4" Type="http://schemas.openxmlformats.org/officeDocument/2006/relationships/image" Target="../media/image187.png"/><Relationship Id="rId9" Type="http://schemas.openxmlformats.org/officeDocument/2006/relationships/image" Target="../media/image192.png"/></Relationships>
</file>

<file path=ppt/slides/_rels/slide61.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image" Target="../media/image245.jpeg"/><Relationship Id="rId1" Type="http://schemas.openxmlformats.org/officeDocument/2006/relationships/slideLayout" Target="../slideLayouts/slideLayout15.xml"/><Relationship Id="rId4" Type="http://schemas.openxmlformats.org/officeDocument/2006/relationships/image" Target="../media/image247.jpeg"/></Relationships>
</file>

<file path=ppt/slides/_rels/slide62.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image" Target="../media/image248.jpeg"/><Relationship Id="rId1" Type="http://schemas.openxmlformats.org/officeDocument/2006/relationships/slideLayout" Target="../slideLayouts/slideLayout15.xml"/><Relationship Id="rId4" Type="http://schemas.openxmlformats.org/officeDocument/2006/relationships/image" Target="../media/image25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image" Target="../media/image245.jpeg"/><Relationship Id="rId1" Type="http://schemas.openxmlformats.org/officeDocument/2006/relationships/slideLayout" Target="../slideLayouts/slideLayout15.xml"/><Relationship Id="rId4" Type="http://schemas.openxmlformats.org/officeDocument/2006/relationships/image" Target="../media/image247.jpeg"/></Relationships>
</file>

<file path=ppt/slides/_rels/slide65.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image" Target="../media/image251.jpeg"/><Relationship Id="rId1" Type="http://schemas.openxmlformats.org/officeDocument/2006/relationships/slideLayout" Target="../slideLayouts/slideLayout15.xml"/><Relationship Id="rId4" Type="http://schemas.openxmlformats.org/officeDocument/2006/relationships/image" Target="../media/image253.jpeg"/></Relationships>
</file>

<file path=ppt/slides/_rels/slide66.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image" Target="../media/image251.jpeg"/><Relationship Id="rId1" Type="http://schemas.openxmlformats.org/officeDocument/2006/relationships/slideLayout" Target="../slideLayouts/slideLayout15.xml"/><Relationship Id="rId4" Type="http://schemas.openxmlformats.org/officeDocument/2006/relationships/image" Target="../media/image253.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image" Target="../media/image254.jpe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257.jpeg"/><Relationship Id="rId2" Type="http://schemas.openxmlformats.org/officeDocument/2006/relationships/image" Target="../media/image256.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image" Target="../media/image254.jpe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D1B4A-DB49-C6FF-80C8-7613DCA18D3F}"/>
              </a:ext>
            </a:extLst>
          </p:cNvPr>
          <p:cNvSpPr>
            <a:spLocks noGrp="1"/>
          </p:cNvSpPr>
          <p:nvPr>
            <p:ph type="ctrTitle"/>
          </p:nvPr>
        </p:nvSpPr>
        <p:spPr/>
        <p:txBody>
          <a:bodyPr/>
          <a:lstStyle/>
          <a:p>
            <a:r>
              <a:rPr kumimoji="1" lang="zh-CN" altLang="en-US" dirty="0"/>
              <a:t>期中大作业讲评</a:t>
            </a:r>
            <a:br>
              <a:rPr kumimoji="1" lang="en-US" altLang="zh-CN" dirty="0"/>
            </a:br>
            <a:r>
              <a:rPr kumimoji="1" lang="zh-CN" altLang="en-US" dirty="0"/>
              <a:t>豆瓣数据集</a:t>
            </a:r>
          </a:p>
        </p:txBody>
      </p:sp>
      <p:sp>
        <p:nvSpPr>
          <p:cNvPr id="3" name="副标题 2">
            <a:extLst>
              <a:ext uri="{FF2B5EF4-FFF2-40B4-BE49-F238E27FC236}">
                <a16:creationId xmlns:a16="http://schemas.microsoft.com/office/drawing/2014/main" id="{11C6476A-B8E9-C6F0-D608-7B13F658A57E}"/>
              </a:ext>
            </a:extLst>
          </p:cNvPr>
          <p:cNvSpPr>
            <a:spLocks noGrp="1"/>
          </p:cNvSpPr>
          <p:nvPr>
            <p:ph type="subTitle" idx="1"/>
          </p:nvPr>
        </p:nvSpPr>
        <p:spPr/>
        <p:txBody>
          <a:bodyPr/>
          <a:lstStyle/>
          <a:p>
            <a:r>
              <a:rPr kumimoji="1" lang="en-US" altLang="zh-CN" dirty="0"/>
              <a:t>230511</a:t>
            </a:r>
            <a:endParaRPr kumimoji="1" lang="zh-CN" altLang="en-US" dirty="0"/>
          </a:p>
        </p:txBody>
      </p:sp>
      <p:sp>
        <p:nvSpPr>
          <p:cNvPr id="4" name="文本框 3">
            <a:extLst>
              <a:ext uri="{FF2B5EF4-FFF2-40B4-BE49-F238E27FC236}">
                <a16:creationId xmlns:a16="http://schemas.microsoft.com/office/drawing/2014/main" id="{B073C1EE-2696-AB7B-ABFE-D8A15714D75C}"/>
              </a:ext>
            </a:extLst>
          </p:cNvPr>
          <p:cNvSpPr txBox="1"/>
          <p:nvPr/>
        </p:nvSpPr>
        <p:spPr>
          <a:xfrm>
            <a:off x="10864061" y="6400800"/>
            <a:ext cx="877163" cy="369332"/>
          </a:xfrm>
          <a:prstGeom prst="rect">
            <a:avLst/>
          </a:prstGeom>
          <a:noFill/>
        </p:spPr>
        <p:txBody>
          <a:bodyPr wrap="none" rtlCol="0">
            <a:spAutoFit/>
          </a:bodyPr>
          <a:lstStyle/>
          <a:p>
            <a:r>
              <a:rPr kumimoji="1" lang="zh-CN" altLang="en-US" dirty="0"/>
              <a:t>杨礼铭</a:t>
            </a:r>
          </a:p>
        </p:txBody>
      </p:sp>
    </p:spTree>
    <p:extLst>
      <p:ext uri="{BB962C8B-B14F-4D97-AF65-F5344CB8AC3E}">
        <p14:creationId xmlns:p14="http://schemas.microsoft.com/office/powerpoint/2010/main" val="120105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45F75-3EFA-A7F1-965C-D74BF4E10F5F}"/>
              </a:ext>
            </a:extLst>
          </p:cNvPr>
          <p:cNvSpPr>
            <a:spLocks noGrp="1"/>
          </p:cNvSpPr>
          <p:nvPr>
            <p:ph type="title"/>
          </p:nvPr>
        </p:nvSpPr>
        <p:spPr/>
        <p:txBody>
          <a:bodyPr/>
          <a:lstStyle/>
          <a:p>
            <a:r>
              <a:rPr kumimoji="1" lang="en-US" altLang="zh-CN" dirty="0"/>
              <a:t>Word2Vec</a:t>
            </a:r>
            <a:r>
              <a:rPr kumimoji="1" lang="zh-CN" altLang="en-US" dirty="0"/>
              <a:t>简介</a:t>
            </a:r>
          </a:p>
        </p:txBody>
      </p:sp>
      <p:sp>
        <p:nvSpPr>
          <p:cNvPr id="3" name="内容占位符 2">
            <a:extLst>
              <a:ext uri="{FF2B5EF4-FFF2-40B4-BE49-F238E27FC236}">
                <a16:creationId xmlns:a16="http://schemas.microsoft.com/office/drawing/2014/main" id="{18DF9545-DE98-5DD0-5C35-6E992A0A4955}"/>
              </a:ext>
            </a:extLst>
          </p:cNvPr>
          <p:cNvSpPr>
            <a:spLocks noGrp="1"/>
          </p:cNvSpPr>
          <p:nvPr>
            <p:ph idx="1"/>
          </p:nvPr>
        </p:nvSpPr>
        <p:spPr/>
        <p:txBody>
          <a:bodyPr>
            <a:normAutofit/>
          </a:bodyPr>
          <a:lstStyle/>
          <a:p>
            <a:r>
              <a:rPr kumimoji="1" lang="en" altLang="zh-CN" dirty="0"/>
              <a:t>Word2Vec</a:t>
            </a:r>
            <a:r>
              <a:rPr kumimoji="1" lang="zh-CN" altLang="en-US" dirty="0"/>
              <a:t>是一种用于生成词嵌入（</a:t>
            </a:r>
            <a:r>
              <a:rPr kumimoji="1" lang="en" altLang="zh-CN" dirty="0"/>
              <a:t>word embeddings</a:t>
            </a:r>
            <a:r>
              <a:rPr kumimoji="1" lang="zh-CN" altLang="en" dirty="0"/>
              <a:t>）</a:t>
            </a:r>
            <a:r>
              <a:rPr kumimoji="1" lang="zh-CN" altLang="en-US" dirty="0"/>
              <a:t>的技术。词嵌入是将词汇从</a:t>
            </a:r>
            <a:r>
              <a:rPr kumimoji="1" lang="zh-CN" altLang="en-US" dirty="0">
                <a:solidFill>
                  <a:srgbClr val="FF0000"/>
                </a:solidFill>
              </a:rPr>
              <a:t>高维的稀疏空间</a:t>
            </a:r>
            <a:r>
              <a:rPr kumimoji="1" lang="zh-CN" altLang="en-US" dirty="0"/>
              <a:t>映射到</a:t>
            </a:r>
            <a:r>
              <a:rPr kumimoji="1" lang="zh-CN" altLang="en-US" dirty="0">
                <a:solidFill>
                  <a:srgbClr val="FF0000"/>
                </a:solidFill>
              </a:rPr>
              <a:t>低维的稠密空间</a:t>
            </a:r>
            <a:r>
              <a:rPr kumimoji="1" lang="zh-CN" altLang="en-US" dirty="0"/>
              <a:t>，以便在语义上</a:t>
            </a:r>
            <a:r>
              <a:rPr kumimoji="1" lang="zh-CN" altLang="en-US" dirty="0">
                <a:solidFill>
                  <a:srgbClr val="FF0000"/>
                </a:solidFill>
              </a:rPr>
              <a:t>相似的词汇在该空间中距离更近</a:t>
            </a:r>
            <a:r>
              <a:rPr kumimoji="1" lang="zh-CN" altLang="en-US" dirty="0"/>
              <a:t>。</a:t>
            </a:r>
            <a:r>
              <a:rPr kumimoji="1" lang="en" altLang="zh-CN" dirty="0"/>
              <a:t>Word2Vec</a:t>
            </a:r>
            <a:r>
              <a:rPr kumimoji="1" lang="zh-CN" altLang="en-US" dirty="0"/>
              <a:t>通过训练模型来捕捉词汇的语义信息，将文本数据转换为向量表示。</a:t>
            </a:r>
            <a:endParaRPr kumimoji="1" lang="en-US" altLang="zh-CN" dirty="0"/>
          </a:p>
          <a:p>
            <a:endParaRPr kumimoji="1" lang="en-US" altLang="zh-CN" dirty="0"/>
          </a:p>
          <a:p>
            <a:r>
              <a:rPr kumimoji="1" lang="en" altLang="zh-CN" dirty="0"/>
              <a:t>Word2Vec</a:t>
            </a:r>
            <a:r>
              <a:rPr kumimoji="1" lang="zh-CN" altLang="en-US" dirty="0"/>
              <a:t>的实现原理主要有两种架构：连续词袋模型（</a:t>
            </a:r>
            <a:r>
              <a:rPr kumimoji="1" lang="en" altLang="zh-CN" dirty="0"/>
              <a:t>CBOW</a:t>
            </a:r>
            <a:r>
              <a:rPr kumimoji="1" lang="zh-CN" altLang="en" dirty="0"/>
              <a:t>，</a:t>
            </a:r>
            <a:r>
              <a:rPr kumimoji="1" lang="en" altLang="zh-CN" dirty="0"/>
              <a:t>Continuous Bag of Words</a:t>
            </a:r>
            <a:r>
              <a:rPr kumimoji="1" lang="zh-CN" altLang="en" dirty="0"/>
              <a:t>）</a:t>
            </a:r>
            <a:r>
              <a:rPr kumimoji="1" lang="zh-CN" altLang="en-US" dirty="0"/>
              <a:t>和</a:t>
            </a:r>
            <a:r>
              <a:rPr kumimoji="1" lang="en" altLang="zh-CN" dirty="0"/>
              <a:t>Skip-gram</a:t>
            </a:r>
            <a:r>
              <a:rPr kumimoji="1" lang="zh-CN" altLang="en-US" dirty="0"/>
              <a:t>模型。</a:t>
            </a:r>
          </a:p>
          <a:p>
            <a:pPr marL="0" indent="0">
              <a:buNone/>
            </a:pPr>
            <a:br>
              <a:rPr kumimoji="1" lang="zh-CN" altLang="en-US" dirty="0"/>
            </a:br>
            <a:endParaRPr kumimoji="1" lang="zh-CN" altLang="en-US" dirty="0"/>
          </a:p>
          <a:p>
            <a:endParaRPr kumimoji="1" lang="zh-CN" altLang="en-US" dirty="0"/>
          </a:p>
        </p:txBody>
      </p:sp>
    </p:spTree>
    <p:extLst>
      <p:ext uri="{BB962C8B-B14F-4D97-AF65-F5344CB8AC3E}">
        <p14:creationId xmlns:p14="http://schemas.microsoft.com/office/powerpoint/2010/main" val="171760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45F75-3EFA-A7F1-965C-D74BF4E10F5F}"/>
              </a:ext>
            </a:extLst>
          </p:cNvPr>
          <p:cNvSpPr>
            <a:spLocks noGrp="1"/>
          </p:cNvSpPr>
          <p:nvPr>
            <p:ph type="title"/>
          </p:nvPr>
        </p:nvSpPr>
        <p:spPr/>
        <p:txBody>
          <a:bodyPr/>
          <a:lstStyle/>
          <a:p>
            <a:r>
              <a:rPr kumimoji="1" lang="en-US" altLang="zh-CN" dirty="0"/>
              <a:t>Word2Vec</a:t>
            </a:r>
            <a:r>
              <a:rPr kumimoji="1" lang="zh-CN" altLang="en-US" dirty="0"/>
              <a:t>简介</a:t>
            </a:r>
          </a:p>
        </p:txBody>
      </p:sp>
      <p:sp>
        <p:nvSpPr>
          <p:cNvPr id="3" name="内容占位符 2">
            <a:extLst>
              <a:ext uri="{FF2B5EF4-FFF2-40B4-BE49-F238E27FC236}">
                <a16:creationId xmlns:a16="http://schemas.microsoft.com/office/drawing/2014/main" id="{18DF9545-DE98-5DD0-5C35-6E992A0A4955}"/>
              </a:ext>
            </a:extLst>
          </p:cNvPr>
          <p:cNvSpPr>
            <a:spLocks noGrp="1"/>
          </p:cNvSpPr>
          <p:nvPr>
            <p:ph idx="1"/>
          </p:nvPr>
        </p:nvSpPr>
        <p:spPr/>
        <p:txBody>
          <a:bodyPr>
            <a:normAutofit/>
          </a:bodyPr>
          <a:lstStyle/>
          <a:p>
            <a:r>
              <a:rPr kumimoji="1" lang="zh-CN" altLang="en-US" dirty="0"/>
              <a:t>连续词袋模型（</a:t>
            </a:r>
            <a:r>
              <a:rPr kumimoji="1" lang="en-US" altLang="zh-CN" dirty="0"/>
              <a:t>CBOW</a:t>
            </a:r>
            <a:r>
              <a:rPr kumimoji="1" lang="zh-CN" altLang="en-US" dirty="0"/>
              <a:t>）</a:t>
            </a:r>
            <a:endParaRPr kumimoji="1" lang="en-US" altLang="zh-CN" dirty="0"/>
          </a:p>
          <a:p>
            <a:pPr lvl="1"/>
            <a:r>
              <a:rPr kumimoji="1" lang="en" altLang="zh-CN" dirty="0"/>
              <a:t>CBOW</a:t>
            </a:r>
            <a:r>
              <a:rPr kumimoji="1" lang="zh-CN" altLang="en-US" dirty="0"/>
              <a:t>模型根据</a:t>
            </a:r>
            <a:r>
              <a:rPr kumimoji="1" lang="zh-CN" altLang="en-US" dirty="0">
                <a:solidFill>
                  <a:srgbClr val="FF0000"/>
                </a:solidFill>
              </a:rPr>
              <a:t>上下文词汇</a:t>
            </a:r>
            <a:r>
              <a:rPr kumimoji="1" lang="zh-CN" altLang="en-US" dirty="0"/>
              <a:t>来</a:t>
            </a:r>
            <a:r>
              <a:rPr kumimoji="1" lang="zh-CN" altLang="en-US" dirty="0">
                <a:solidFill>
                  <a:srgbClr val="FF0000"/>
                </a:solidFill>
              </a:rPr>
              <a:t>预测目标词汇</a:t>
            </a:r>
            <a:r>
              <a:rPr kumimoji="1" lang="zh-CN" altLang="en-US" dirty="0"/>
              <a:t>。在训练过程中，模型将输入的一组上下文词汇映射为词向量，然后对这些向量求平均，再通过一个线性变换和</a:t>
            </a:r>
            <a:r>
              <a:rPr kumimoji="1" lang="en" altLang="zh-CN" dirty="0" err="1"/>
              <a:t>softmax</a:t>
            </a:r>
            <a:r>
              <a:rPr kumimoji="1" lang="zh-CN" altLang="en-US" dirty="0"/>
              <a:t>激活函数预测目标词汇的概率分布。模型通过不断优化参数来使得预测的概率分布尽可能接近真实的概率分布。</a:t>
            </a:r>
            <a:endParaRPr kumimoji="1" lang="en-US" altLang="zh-CN" dirty="0"/>
          </a:p>
          <a:p>
            <a:pPr lvl="1"/>
            <a:endParaRPr kumimoji="1" lang="en-US" altLang="zh-CN" dirty="0"/>
          </a:p>
          <a:p>
            <a:r>
              <a:rPr kumimoji="1" lang="en" altLang="zh-CN" dirty="0"/>
              <a:t>Skip-gram</a:t>
            </a:r>
            <a:r>
              <a:rPr kumimoji="1" lang="zh-CN" altLang="en-US" dirty="0"/>
              <a:t>模型： </a:t>
            </a:r>
            <a:endParaRPr kumimoji="1" lang="en-US" altLang="zh-CN" dirty="0"/>
          </a:p>
          <a:p>
            <a:pPr lvl="1"/>
            <a:r>
              <a:rPr kumimoji="1" lang="zh-CN" altLang="en-US" dirty="0"/>
              <a:t>与</a:t>
            </a:r>
            <a:r>
              <a:rPr kumimoji="1" lang="en" altLang="zh-CN" dirty="0"/>
              <a:t>CBOW</a:t>
            </a:r>
            <a:r>
              <a:rPr kumimoji="1" lang="zh-CN" altLang="en-US" dirty="0"/>
              <a:t>模型相反，</a:t>
            </a:r>
            <a:r>
              <a:rPr kumimoji="1" lang="en" altLang="zh-CN" dirty="0"/>
              <a:t>Skip-gram</a:t>
            </a:r>
            <a:r>
              <a:rPr kumimoji="1" lang="zh-CN" altLang="en-US" dirty="0"/>
              <a:t>模型是根据</a:t>
            </a:r>
            <a:r>
              <a:rPr kumimoji="1" lang="zh-CN" altLang="en-US" dirty="0">
                <a:solidFill>
                  <a:srgbClr val="FF0000"/>
                </a:solidFill>
              </a:rPr>
              <a:t>目标词汇</a:t>
            </a:r>
            <a:r>
              <a:rPr kumimoji="1" lang="zh-CN" altLang="en-US" dirty="0"/>
              <a:t>来预测</a:t>
            </a:r>
            <a:r>
              <a:rPr kumimoji="1" lang="zh-CN" altLang="en-US" dirty="0">
                <a:solidFill>
                  <a:srgbClr val="FF0000"/>
                </a:solidFill>
              </a:rPr>
              <a:t>上下文词汇</a:t>
            </a:r>
            <a:r>
              <a:rPr kumimoji="1" lang="zh-CN" altLang="en-US" dirty="0"/>
              <a:t>。训练过程中，模型将目标词汇映射为词向量，然后通过线性变换和</a:t>
            </a:r>
            <a:r>
              <a:rPr kumimoji="1" lang="en" altLang="zh-CN" dirty="0" err="1"/>
              <a:t>softmax</a:t>
            </a:r>
            <a:r>
              <a:rPr kumimoji="1" lang="zh-CN" altLang="en-US" dirty="0"/>
              <a:t>激活函数预测上下文词汇的概率分布。同样，模型通过优化参数来使得预测的概率分布尽可能接近真实的概率分布。</a:t>
            </a:r>
          </a:p>
          <a:p>
            <a:endParaRPr kumimoji="1" lang="zh-CN" altLang="en-US" dirty="0"/>
          </a:p>
        </p:txBody>
      </p:sp>
    </p:spTree>
    <p:extLst>
      <p:ext uri="{BB962C8B-B14F-4D97-AF65-F5344CB8AC3E}">
        <p14:creationId xmlns:p14="http://schemas.microsoft.com/office/powerpoint/2010/main" val="2891512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D3852-D59D-F45E-88F2-DEC29AA97B19}"/>
              </a:ext>
            </a:extLst>
          </p:cNvPr>
          <p:cNvSpPr>
            <a:spLocks noGrp="1"/>
          </p:cNvSpPr>
          <p:nvPr>
            <p:ph type="title"/>
          </p:nvPr>
        </p:nvSpPr>
        <p:spPr/>
        <p:txBody>
          <a:bodyPr/>
          <a:lstStyle/>
          <a:p>
            <a:r>
              <a:rPr kumimoji="1" lang="zh-CN" altLang="en-US" dirty="0"/>
              <a:t>数据预处理</a:t>
            </a:r>
            <a:r>
              <a:rPr kumimoji="1" lang="en-US" altLang="zh-CN" dirty="0"/>
              <a:t>——Word2Vec</a:t>
            </a:r>
            <a:endParaRPr kumimoji="1" lang="zh-CN" altLang="en-US" dirty="0"/>
          </a:p>
        </p:txBody>
      </p:sp>
      <p:sp>
        <p:nvSpPr>
          <p:cNvPr id="3" name="内容占位符 2">
            <a:extLst>
              <a:ext uri="{FF2B5EF4-FFF2-40B4-BE49-F238E27FC236}">
                <a16:creationId xmlns:a16="http://schemas.microsoft.com/office/drawing/2014/main" id="{D5338B7C-4FCE-B270-8D8D-35CDF2821D89}"/>
              </a:ext>
            </a:extLst>
          </p:cNvPr>
          <p:cNvSpPr>
            <a:spLocks noGrp="1"/>
          </p:cNvSpPr>
          <p:nvPr>
            <p:ph idx="1"/>
          </p:nvPr>
        </p:nvSpPr>
        <p:spPr>
          <a:xfrm>
            <a:off x="838200" y="1825625"/>
            <a:ext cx="4460377" cy="4351338"/>
          </a:xfrm>
        </p:spPr>
        <p:txBody>
          <a:bodyPr/>
          <a:lstStyle/>
          <a:p>
            <a:pPr marL="0" indent="0">
              <a:buNone/>
            </a:pPr>
            <a:r>
              <a:rPr kumimoji="1" lang="zh-CN" altLang="en-US" dirty="0"/>
              <a:t>生成每个简介文档的向量</a:t>
            </a:r>
            <a:endParaRPr kumimoji="1" lang="en-US" altLang="zh-CN" dirty="0"/>
          </a:p>
          <a:p>
            <a:r>
              <a:rPr kumimoji="1" lang="zh-CN" altLang="en-US" dirty="0"/>
              <a:t>平均词向量 </a:t>
            </a:r>
            <a:endParaRPr kumimoji="1" lang="en-US" altLang="zh-CN" dirty="0"/>
          </a:p>
          <a:p>
            <a:endParaRPr kumimoji="1" lang="en-US" altLang="zh-CN" dirty="0"/>
          </a:p>
          <a:p>
            <a:endParaRPr kumimoji="1" lang="en-US" altLang="zh-CN" dirty="0"/>
          </a:p>
          <a:p>
            <a:r>
              <a:rPr kumimoji="1" lang="zh-CN" altLang="en-US" dirty="0"/>
              <a:t>加权平均词向量</a:t>
            </a:r>
          </a:p>
        </p:txBody>
      </p:sp>
      <p:pic>
        <p:nvPicPr>
          <p:cNvPr id="4" name="图片 3">
            <a:extLst>
              <a:ext uri="{FF2B5EF4-FFF2-40B4-BE49-F238E27FC236}">
                <a16:creationId xmlns:a16="http://schemas.microsoft.com/office/drawing/2014/main" id="{E1ECF61A-9AA2-40C2-0692-A9B1F8BDFD91}"/>
              </a:ext>
            </a:extLst>
          </p:cNvPr>
          <p:cNvPicPr>
            <a:picLocks noChangeAspect="1"/>
          </p:cNvPicPr>
          <p:nvPr/>
        </p:nvPicPr>
        <p:blipFill>
          <a:blip r:embed="rId2"/>
          <a:stretch>
            <a:fillRect/>
          </a:stretch>
        </p:blipFill>
        <p:spPr>
          <a:xfrm>
            <a:off x="1094705" y="2811463"/>
            <a:ext cx="3695700" cy="838200"/>
          </a:xfrm>
          <a:prstGeom prst="rect">
            <a:avLst/>
          </a:prstGeom>
        </p:spPr>
      </p:pic>
      <p:pic>
        <p:nvPicPr>
          <p:cNvPr id="5" name="图片 4">
            <a:extLst>
              <a:ext uri="{FF2B5EF4-FFF2-40B4-BE49-F238E27FC236}">
                <a16:creationId xmlns:a16="http://schemas.microsoft.com/office/drawing/2014/main" id="{3292ABB7-3CFC-5FC4-04BE-2B85CDB17759}"/>
              </a:ext>
            </a:extLst>
          </p:cNvPr>
          <p:cNvPicPr>
            <a:picLocks noChangeAspect="1"/>
          </p:cNvPicPr>
          <p:nvPr/>
        </p:nvPicPr>
        <p:blipFill>
          <a:blip r:embed="rId3"/>
          <a:stretch>
            <a:fillRect/>
          </a:stretch>
        </p:blipFill>
        <p:spPr>
          <a:xfrm>
            <a:off x="1182782" y="4330700"/>
            <a:ext cx="2558844" cy="2012688"/>
          </a:xfrm>
          <a:prstGeom prst="rect">
            <a:avLst/>
          </a:prstGeom>
        </p:spPr>
      </p:pic>
      <p:sp>
        <p:nvSpPr>
          <p:cNvPr id="7" name="文本框 6">
            <a:extLst>
              <a:ext uri="{FF2B5EF4-FFF2-40B4-BE49-F238E27FC236}">
                <a16:creationId xmlns:a16="http://schemas.microsoft.com/office/drawing/2014/main" id="{63786A88-4FD4-5B4B-3ADE-2F62195DE86B}"/>
              </a:ext>
            </a:extLst>
          </p:cNvPr>
          <p:cNvSpPr txBox="1"/>
          <p:nvPr/>
        </p:nvSpPr>
        <p:spPr>
          <a:xfrm>
            <a:off x="5256976" y="2311398"/>
            <a:ext cx="6096824" cy="461665"/>
          </a:xfrm>
          <a:prstGeom prst="rect">
            <a:avLst/>
          </a:prstGeom>
          <a:noFill/>
        </p:spPr>
        <p:txBody>
          <a:bodyPr wrap="square">
            <a:spAutoFit/>
          </a:bodyPr>
          <a:lstStyle/>
          <a:p>
            <a:pPr marL="342900" indent="-342900">
              <a:buFont typeface="Arial" panose="020B0604020202020204" pitchFamily="34" charset="0"/>
              <a:buChar char="•"/>
            </a:pPr>
            <a:r>
              <a:rPr kumimoji="1" lang="en-US" altLang="zh-CN" sz="2400" dirty="0"/>
              <a:t>Doc2Vec</a:t>
            </a:r>
            <a:r>
              <a:rPr kumimoji="1" lang="zh-CN" altLang="en-US" sz="2400" dirty="0"/>
              <a:t> </a:t>
            </a:r>
            <a:endParaRPr kumimoji="1" lang="en-US" altLang="zh-CN" sz="2400" dirty="0"/>
          </a:p>
        </p:txBody>
      </p:sp>
      <p:sp>
        <p:nvSpPr>
          <p:cNvPr id="8" name="文本框 7">
            <a:extLst>
              <a:ext uri="{FF2B5EF4-FFF2-40B4-BE49-F238E27FC236}">
                <a16:creationId xmlns:a16="http://schemas.microsoft.com/office/drawing/2014/main" id="{8DE04450-D2A3-DD11-7758-829F3F73768D}"/>
              </a:ext>
            </a:extLst>
          </p:cNvPr>
          <p:cNvSpPr txBox="1"/>
          <p:nvPr/>
        </p:nvSpPr>
        <p:spPr>
          <a:xfrm>
            <a:off x="1463040" y="6488668"/>
            <a:ext cx="2157963" cy="369332"/>
          </a:xfrm>
          <a:prstGeom prst="rect">
            <a:avLst/>
          </a:prstGeom>
          <a:noFill/>
        </p:spPr>
        <p:txBody>
          <a:bodyPr wrap="none" rtlCol="0">
            <a:spAutoFit/>
          </a:bodyPr>
          <a:lstStyle/>
          <a:p>
            <a:r>
              <a:rPr kumimoji="1" lang="en-US" altLang="zh-CN" dirty="0"/>
              <a:t>2000010620 </a:t>
            </a:r>
            <a:r>
              <a:rPr kumimoji="1" lang="zh-CN" altLang="en-US" dirty="0"/>
              <a:t>杨宇铭</a:t>
            </a:r>
          </a:p>
        </p:txBody>
      </p:sp>
      <p:pic>
        <p:nvPicPr>
          <p:cNvPr id="9" name="图片 8">
            <a:extLst>
              <a:ext uri="{FF2B5EF4-FFF2-40B4-BE49-F238E27FC236}">
                <a16:creationId xmlns:a16="http://schemas.microsoft.com/office/drawing/2014/main" id="{E940FB95-0532-C203-CB5C-B0D0A5B5A657}"/>
              </a:ext>
            </a:extLst>
          </p:cNvPr>
          <p:cNvPicPr>
            <a:picLocks noChangeAspect="1"/>
          </p:cNvPicPr>
          <p:nvPr/>
        </p:nvPicPr>
        <p:blipFill>
          <a:blip r:embed="rId4"/>
          <a:stretch>
            <a:fillRect/>
          </a:stretch>
        </p:blipFill>
        <p:spPr>
          <a:xfrm>
            <a:off x="5351540" y="2946640"/>
            <a:ext cx="5660720" cy="1837896"/>
          </a:xfrm>
          <a:prstGeom prst="rect">
            <a:avLst/>
          </a:prstGeom>
        </p:spPr>
      </p:pic>
      <p:sp>
        <p:nvSpPr>
          <p:cNvPr id="10" name="文本框 9">
            <a:extLst>
              <a:ext uri="{FF2B5EF4-FFF2-40B4-BE49-F238E27FC236}">
                <a16:creationId xmlns:a16="http://schemas.microsoft.com/office/drawing/2014/main" id="{6732ED45-8EFC-9A19-187E-72957A2A4E58}"/>
              </a:ext>
            </a:extLst>
          </p:cNvPr>
          <p:cNvSpPr txBox="1"/>
          <p:nvPr/>
        </p:nvSpPr>
        <p:spPr>
          <a:xfrm>
            <a:off x="7399226" y="5110755"/>
            <a:ext cx="1927131" cy="369332"/>
          </a:xfrm>
          <a:prstGeom prst="rect">
            <a:avLst/>
          </a:prstGeom>
          <a:noFill/>
        </p:spPr>
        <p:txBody>
          <a:bodyPr wrap="none" rtlCol="0">
            <a:spAutoFit/>
          </a:bodyPr>
          <a:lstStyle/>
          <a:p>
            <a:r>
              <a:rPr kumimoji="1" lang="en-US" altLang="zh-CN" dirty="0"/>
              <a:t>1900012773</a:t>
            </a:r>
            <a:r>
              <a:rPr kumimoji="1" lang="zh-CN" altLang="en-US" dirty="0"/>
              <a:t> 陆翔</a:t>
            </a:r>
          </a:p>
        </p:txBody>
      </p:sp>
    </p:spTree>
    <p:extLst>
      <p:ext uri="{BB962C8B-B14F-4D97-AF65-F5344CB8AC3E}">
        <p14:creationId xmlns:p14="http://schemas.microsoft.com/office/powerpoint/2010/main" val="3780892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761B19-666A-4C44-8008-B320E9D5DD66}"/>
              </a:ext>
            </a:extLst>
          </p:cNvPr>
          <p:cNvSpPr>
            <a:spLocks noGrp="1"/>
          </p:cNvSpPr>
          <p:nvPr>
            <p:ph type="title"/>
          </p:nvPr>
        </p:nvSpPr>
        <p:spPr/>
        <p:txBody>
          <a:bodyPr/>
          <a:lstStyle/>
          <a:p>
            <a:r>
              <a:rPr kumimoji="1" lang="zh-CN" altLang="en-US" dirty="0"/>
              <a:t>数据预处理</a:t>
            </a:r>
            <a:r>
              <a:rPr kumimoji="1" lang="en-US" altLang="zh-CN" dirty="0"/>
              <a:t>——</a:t>
            </a:r>
            <a:r>
              <a:rPr kumimoji="1" lang="zh-CN" altLang="en-US" dirty="0"/>
              <a:t>数值特征</a:t>
            </a:r>
          </a:p>
        </p:txBody>
      </p:sp>
      <p:sp>
        <p:nvSpPr>
          <p:cNvPr id="3" name="内容占位符 2">
            <a:extLst>
              <a:ext uri="{FF2B5EF4-FFF2-40B4-BE49-F238E27FC236}">
                <a16:creationId xmlns:a16="http://schemas.microsoft.com/office/drawing/2014/main" id="{26658B01-CFA5-22A3-6DA7-3DDB95DF8770}"/>
              </a:ext>
            </a:extLst>
          </p:cNvPr>
          <p:cNvSpPr>
            <a:spLocks noGrp="1"/>
          </p:cNvSpPr>
          <p:nvPr>
            <p:ph idx="1"/>
          </p:nvPr>
        </p:nvSpPr>
        <p:spPr>
          <a:xfrm>
            <a:off x="838200" y="1690688"/>
            <a:ext cx="10515600" cy="3523863"/>
          </a:xfrm>
        </p:spPr>
        <p:txBody>
          <a:bodyPr/>
          <a:lstStyle/>
          <a:p>
            <a:r>
              <a:rPr kumimoji="1" lang="en-US" altLang="zh-CN" dirty="0"/>
              <a:t>DOUBAN_SCORE==0</a:t>
            </a:r>
            <a:r>
              <a:rPr kumimoji="1" lang="zh-CN" altLang="en-US" dirty="0"/>
              <a:t>的处理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YEAR</a:t>
            </a:r>
            <a:r>
              <a:rPr kumimoji="1" lang="zh-CN" altLang="en-US" dirty="0"/>
              <a:t>有晚于当前时间的，对应电影未上映，</a:t>
            </a:r>
            <a:r>
              <a:rPr kumimoji="1" lang="en-US" altLang="zh-CN" dirty="0"/>
              <a:t>drop</a:t>
            </a:r>
            <a:r>
              <a:rPr kumimoji="1" lang="zh-CN" altLang="en-US" dirty="0"/>
              <a:t>掉（</a:t>
            </a:r>
            <a:r>
              <a:rPr kumimoji="1" lang="en-US" altLang="zh-CN" dirty="0"/>
              <a:t>2049</a:t>
            </a:r>
            <a:r>
              <a:rPr kumimoji="1" lang="zh-CN" altLang="en-US" dirty="0"/>
              <a:t>年）</a:t>
            </a:r>
            <a:endParaRPr kumimoji="1" lang="en-US" altLang="zh-CN" dirty="0"/>
          </a:p>
          <a:p>
            <a:endParaRPr kumimoji="1" lang="en-US" altLang="zh-CN" dirty="0"/>
          </a:p>
          <a:p>
            <a:endParaRPr kumimoji="1" lang="zh-CN" altLang="en-US" dirty="0"/>
          </a:p>
        </p:txBody>
      </p:sp>
      <p:pic>
        <p:nvPicPr>
          <p:cNvPr id="4" name="图片 3">
            <a:extLst>
              <a:ext uri="{FF2B5EF4-FFF2-40B4-BE49-F238E27FC236}">
                <a16:creationId xmlns:a16="http://schemas.microsoft.com/office/drawing/2014/main" id="{4EB3F511-A41D-A1B7-C9EE-66BB66ED4086}"/>
              </a:ext>
            </a:extLst>
          </p:cNvPr>
          <p:cNvPicPr>
            <a:picLocks noChangeAspect="1"/>
          </p:cNvPicPr>
          <p:nvPr/>
        </p:nvPicPr>
        <p:blipFill>
          <a:blip r:embed="rId2"/>
          <a:stretch>
            <a:fillRect/>
          </a:stretch>
        </p:blipFill>
        <p:spPr>
          <a:xfrm>
            <a:off x="3249759" y="2330003"/>
            <a:ext cx="5165964" cy="1421507"/>
          </a:xfrm>
          <a:prstGeom prst="rect">
            <a:avLst/>
          </a:prstGeom>
        </p:spPr>
      </p:pic>
      <p:sp>
        <p:nvSpPr>
          <p:cNvPr id="5" name="文本框 4">
            <a:extLst>
              <a:ext uri="{FF2B5EF4-FFF2-40B4-BE49-F238E27FC236}">
                <a16:creationId xmlns:a16="http://schemas.microsoft.com/office/drawing/2014/main" id="{540CA12F-A00D-3505-EC6B-F966E48166EB}"/>
              </a:ext>
            </a:extLst>
          </p:cNvPr>
          <p:cNvSpPr txBox="1"/>
          <p:nvPr/>
        </p:nvSpPr>
        <p:spPr>
          <a:xfrm>
            <a:off x="5017018" y="3751510"/>
            <a:ext cx="2157963" cy="369332"/>
          </a:xfrm>
          <a:prstGeom prst="rect">
            <a:avLst/>
          </a:prstGeom>
          <a:noFill/>
        </p:spPr>
        <p:txBody>
          <a:bodyPr wrap="none" rtlCol="0">
            <a:spAutoFit/>
          </a:bodyPr>
          <a:lstStyle/>
          <a:p>
            <a:r>
              <a:rPr kumimoji="1" lang="en-US" altLang="zh-CN" dirty="0"/>
              <a:t>2000010789</a:t>
            </a:r>
            <a:r>
              <a:rPr kumimoji="1" lang="zh-CN" altLang="en-US" dirty="0"/>
              <a:t> 王梓麟</a:t>
            </a:r>
          </a:p>
        </p:txBody>
      </p:sp>
      <p:pic>
        <p:nvPicPr>
          <p:cNvPr id="7" name="图片 6">
            <a:extLst>
              <a:ext uri="{FF2B5EF4-FFF2-40B4-BE49-F238E27FC236}">
                <a16:creationId xmlns:a16="http://schemas.microsoft.com/office/drawing/2014/main" id="{208A3180-9E91-3561-2217-C729051627EE}"/>
              </a:ext>
            </a:extLst>
          </p:cNvPr>
          <p:cNvPicPr>
            <a:picLocks noChangeAspect="1"/>
          </p:cNvPicPr>
          <p:nvPr/>
        </p:nvPicPr>
        <p:blipFill>
          <a:blip r:embed="rId3"/>
          <a:stretch>
            <a:fillRect/>
          </a:stretch>
        </p:blipFill>
        <p:spPr>
          <a:xfrm>
            <a:off x="3878229" y="4759419"/>
            <a:ext cx="3776088" cy="2098581"/>
          </a:xfrm>
          <a:prstGeom prst="rect">
            <a:avLst/>
          </a:prstGeom>
        </p:spPr>
      </p:pic>
    </p:spTree>
    <p:extLst>
      <p:ext uri="{BB962C8B-B14F-4D97-AF65-F5344CB8AC3E}">
        <p14:creationId xmlns:p14="http://schemas.microsoft.com/office/powerpoint/2010/main" val="436412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E12346-AB1D-0FDF-E770-BCD46EC45B52}"/>
              </a:ext>
            </a:extLst>
          </p:cNvPr>
          <p:cNvSpPr>
            <a:spLocks noGrp="1"/>
          </p:cNvSpPr>
          <p:nvPr>
            <p:ph type="title"/>
          </p:nvPr>
        </p:nvSpPr>
        <p:spPr/>
        <p:txBody>
          <a:bodyPr/>
          <a:lstStyle/>
          <a:p>
            <a:r>
              <a:rPr kumimoji="1" lang="zh-CN" altLang="en-US" dirty="0"/>
              <a:t>特征融合</a:t>
            </a:r>
            <a:r>
              <a:rPr kumimoji="1" lang="en-US" altLang="zh-CN" dirty="0"/>
              <a:t>——</a:t>
            </a:r>
            <a:r>
              <a:rPr kumimoji="1" lang="zh-CN" altLang="en-US" dirty="0"/>
              <a:t>拼接</a:t>
            </a:r>
          </a:p>
        </p:txBody>
      </p:sp>
      <p:pic>
        <p:nvPicPr>
          <p:cNvPr id="4" name="图片 3">
            <a:extLst>
              <a:ext uri="{FF2B5EF4-FFF2-40B4-BE49-F238E27FC236}">
                <a16:creationId xmlns:a16="http://schemas.microsoft.com/office/drawing/2014/main" id="{8EEE0645-75BA-0D44-CE8B-29A30B3648DC}"/>
              </a:ext>
            </a:extLst>
          </p:cNvPr>
          <p:cNvPicPr>
            <a:picLocks noChangeAspect="1"/>
          </p:cNvPicPr>
          <p:nvPr/>
        </p:nvPicPr>
        <p:blipFill>
          <a:blip r:embed="rId2"/>
          <a:stretch>
            <a:fillRect/>
          </a:stretch>
        </p:blipFill>
        <p:spPr>
          <a:xfrm>
            <a:off x="1435957" y="2281777"/>
            <a:ext cx="9215220" cy="1079260"/>
          </a:xfrm>
          <a:prstGeom prst="rect">
            <a:avLst/>
          </a:prstGeom>
        </p:spPr>
      </p:pic>
      <p:pic>
        <p:nvPicPr>
          <p:cNvPr id="5" name="图片 4">
            <a:extLst>
              <a:ext uri="{FF2B5EF4-FFF2-40B4-BE49-F238E27FC236}">
                <a16:creationId xmlns:a16="http://schemas.microsoft.com/office/drawing/2014/main" id="{0BD0BD2E-0A0D-9066-1D12-483708D73673}"/>
              </a:ext>
            </a:extLst>
          </p:cNvPr>
          <p:cNvPicPr>
            <a:picLocks noChangeAspect="1"/>
          </p:cNvPicPr>
          <p:nvPr/>
        </p:nvPicPr>
        <p:blipFill>
          <a:blip r:embed="rId3"/>
          <a:stretch>
            <a:fillRect/>
          </a:stretch>
        </p:blipFill>
        <p:spPr>
          <a:xfrm>
            <a:off x="1527089" y="4436795"/>
            <a:ext cx="9117536" cy="1039719"/>
          </a:xfrm>
          <a:prstGeom prst="rect">
            <a:avLst/>
          </a:prstGeom>
        </p:spPr>
      </p:pic>
    </p:spTree>
    <p:extLst>
      <p:ext uri="{BB962C8B-B14F-4D97-AF65-F5344CB8AC3E}">
        <p14:creationId xmlns:p14="http://schemas.microsoft.com/office/powerpoint/2010/main" val="2902632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E6EF4-EF14-3FB3-6E09-9CB5FB12A055}"/>
              </a:ext>
            </a:extLst>
          </p:cNvPr>
          <p:cNvSpPr>
            <a:spLocks noGrp="1"/>
          </p:cNvSpPr>
          <p:nvPr>
            <p:ph type="title"/>
          </p:nvPr>
        </p:nvSpPr>
        <p:spPr/>
        <p:txBody>
          <a:bodyPr/>
          <a:lstStyle/>
          <a:p>
            <a:r>
              <a:rPr kumimoji="1" lang="zh-CN" altLang="en-US" dirty="0"/>
              <a:t>特征融合</a:t>
            </a:r>
            <a:r>
              <a:rPr kumimoji="1" lang="en-US" altLang="zh-CN" dirty="0"/>
              <a:t>——PCA</a:t>
            </a:r>
            <a:endParaRPr kumimoji="1" lang="zh-CN" altLang="en-US" dirty="0"/>
          </a:p>
        </p:txBody>
      </p:sp>
      <p:sp>
        <p:nvSpPr>
          <p:cNvPr id="3" name="内容占位符 2">
            <a:extLst>
              <a:ext uri="{FF2B5EF4-FFF2-40B4-BE49-F238E27FC236}">
                <a16:creationId xmlns:a16="http://schemas.microsoft.com/office/drawing/2014/main" id="{D5501CF1-5945-8471-D969-B48C7F433441}"/>
              </a:ext>
            </a:extLst>
          </p:cNvPr>
          <p:cNvSpPr>
            <a:spLocks noGrp="1"/>
          </p:cNvSpPr>
          <p:nvPr>
            <p:ph idx="1"/>
          </p:nvPr>
        </p:nvSpPr>
        <p:spPr/>
        <p:txBody>
          <a:bodyPr/>
          <a:lstStyle/>
          <a:p>
            <a:r>
              <a:rPr kumimoji="1" lang="zh-CN" altLang="en-US" dirty="0"/>
              <a:t>使用累计方差来确定降维数目</a:t>
            </a:r>
          </a:p>
        </p:txBody>
      </p:sp>
      <p:pic>
        <p:nvPicPr>
          <p:cNvPr id="4" name="图片 3">
            <a:extLst>
              <a:ext uri="{FF2B5EF4-FFF2-40B4-BE49-F238E27FC236}">
                <a16:creationId xmlns:a16="http://schemas.microsoft.com/office/drawing/2014/main" id="{66AB8D71-086A-5C11-034A-6FBA08518DC9}"/>
              </a:ext>
            </a:extLst>
          </p:cNvPr>
          <p:cNvPicPr>
            <a:picLocks noChangeAspect="1"/>
          </p:cNvPicPr>
          <p:nvPr/>
        </p:nvPicPr>
        <p:blipFill>
          <a:blip r:embed="rId2"/>
          <a:stretch>
            <a:fillRect/>
          </a:stretch>
        </p:blipFill>
        <p:spPr>
          <a:xfrm>
            <a:off x="6339806" y="1528536"/>
            <a:ext cx="5423827" cy="1417778"/>
          </a:xfrm>
          <a:prstGeom prst="rect">
            <a:avLst/>
          </a:prstGeom>
        </p:spPr>
      </p:pic>
      <p:pic>
        <p:nvPicPr>
          <p:cNvPr id="6" name="图片 5">
            <a:extLst>
              <a:ext uri="{FF2B5EF4-FFF2-40B4-BE49-F238E27FC236}">
                <a16:creationId xmlns:a16="http://schemas.microsoft.com/office/drawing/2014/main" id="{E342A6E0-DFE4-5131-20C2-032579FC00E3}"/>
              </a:ext>
            </a:extLst>
          </p:cNvPr>
          <p:cNvPicPr>
            <a:picLocks noChangeAspect="1"/>
          </p:cNvPicPr>
          <p:nvPr/>
        </p:nvPicPr>
        <p:blipFill>
          <a:blip r:embed="rId3"/>
          <a:stretch>
            <a:fillRect/>
          </a:stretch>
        </p:blipFill>
        <p:spPr>
          <a:xfrm>
            <a:off x="1206328" y="2347783"/>
            <a:ext cx="4145394" cy="3672429"/>
          </a:xfrm>
          <a:prstGeom prst="rect">
            <a:avLst/>
          </a:prstGeom>
        </p:spPr>
      </p:pic>
      <p:sp>
        <p:nvSpPr>
          <p:cNvPr id="7" name="文本框 6">
            <a:extLst>
              <a:ext uri="{FF2B5EF4-FFF2-40B4-BE49-F238E27FC236}">
                <a16:creationId xmlns:a16="http://schemas.microsoft.com/office/drawing/2014/main" id="{13FBA9CD-C573-0441-1906-3924FCE9B804}"/>
              </a:ext>
            </a:extLst>
          </p:cNvPr>
          <p:cNvSpPr txBox="1"/>
          <p:nvPr/>
        </p:nvSpPr>
        <p:spPr>
          <a:xfrm>
            <a:off x="2352727" y="6173038"/>
            <a:ext cx="2157963" cy="369332"/>
          </a:xfrm>
          <a:prstGeom prst="rect">
            <a:avLst/>
          </a:prstGeom>
          <a:noFill/>
        </p:spPr>
        <p:txBody>
          <a:bodyPr wrap="none" rtlCol="0">
            <a:spAutoFit/>
          </a:bodyPr>
          <a:lstStyle/>
          <a:p>
            <a:r>
              <a:rPr kumimoji="1" lang="en-US" altLang="zh-CN" dirty="0"/>
              <a:t>2000010613</a:t>
            </a:r>
            <a:r>
              <a:rPr lang="zh-CN" altLang="zh-CN" sz="1800" dirty="0">
                <a:effectLst/>
                <a:latin typeface="Times New Roman" panose="02020603050405020304" pitchFamily="18" charset="0"/>
                <a:ea typeface="DengXian" panose="02010600030101010101" pitchFamily="2" charset="-122"/>
                <a:cs typeface="Times New Roman" panose="02020603050405020304" pitchFamily="18" charset="0"/>
              </a:rPr>
              <a:t>王子彧</a:t>
            </a:r>
            <a:r>
              <a:rPr lang="zh-CN" altLang="zh-CN" sz="1800" dirty="0">
                <a:effectLst/>
                <a:ea typeface="Times New Roman" panose="02020603050405020304" pitchFamily="18" charset="0"/>
              </a:rPr>
              <a:t> </a:t>
            </a:r>
            <a:endParaRPr kumimoji="1" lang="zh-CN" altLang="en-US" dirty="0"/>
          </a:p>
        </p:txBody>
      </p:sp>
      <p:pic>
        <p:nvPicPr>
          <p:cNvPr id="15" name="图片 14">
            <a:extLst>
              <a:ext uri="{FF2B5EF4-FFF2-40B4-BE49-F238E27FC236}">
                <a16:creationId xmlns:a16="http://schemas.microsoft.com/office/drawing/2014/main" id="{D7A4B751-D851-44D7-DDC7-65F74DFCCBAC}"/>
              </a:ext>
            </a:extLst>
          </p:cNvPr>
          <p:cNvPicPr>
            <a:picLocks noChangeAspect="1"/>
          </p:cNvPicPr>
          <p:nvPr/>
        </p:nvPicPr>
        <p:blipFill>
          <a:blip r:embed="rId4"/>
          <a:stretch>
            <a:fillRect/>
          </a:stretch>
        </p:blipFill>
        <p:spPr>
          <a:xfrm>
            <a:off x="6339805" y="3362516"/>
            <a:ext cx="5379351" cy="2445159"/>
          </a:xfrm>
          <a:prstGeom prst="rect">
            <a:avLst/>
          </a:prstGeom>
        </p:spPr>
      </p:pic>
    </p:spTree>
    <p:extLst>
      <p:ext uri="{BB962C8B-B14F-4D97-AF65-F5344CB8AC3E}">
        <p14:creationId xmlns:p14="http://schemas.microsoft.com/office/powerpoint/2010/main" val="330090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杨宇铭 2023.5.11"/>
          <p:cNvSpPr txBox="1">
            <a:spLocks noGrp="1"/>
          </p:cNvSpPr>
          <p:nvPr>
            <p:ph type="body" idx="21"/>
          </p:nvPr>
        </p:nvSpPr>
        <p:spPr>
          <a:prstGeom prst="rect">
            <a:avLst/>
          </a:prstGeom>
        </p:spPr>
        <p:txBody>
          <a:bodyPr>
            <a:normAutofit fontScale="55000" lnSpcReduction="20000"/>
          </a:bodyPr>
          <a:lstStyle>
            <a:lvl1pPr defTabSz="701675">
              <a:defRPr sz="3060"/>
            </a:lvl1pPr>
          </a:lstStyle>
          <a:p>
            <a:r>
              <a:rPr>
                <a:latin typeface="方正黑体简体" panose="02000000000000000000" charset="-122"/>
                <a:ea typeface="方正黑体简体" panose="02000000000000000000" charset="-122"/>
                <a:cs typeface="方正黑体简体" panose="02000000000000000000" charset="-122"/>
              </a:rPr>
              <a:t>杨宇铭 2023.5.11</a:t>
            </a:r>
          </a:p>
        </p:txBody>
      </p:sp>
      <p:sp>
        <p:nvSpPr>
          <p:cNvPr id="152" name="Python期中大作业"/>
          <p:cNvSpPr txBox="1">
            <a:spLocks noGrp="1"/>
          </p:cNvSpPr>
          <p:nvPr>
            <p:ph type="ctrTitle"/>
          </p:nvPr>
        </p:nvSpPr>
        <p:spPr>
          <a:prstGeom prst="rect">
            <a:avLst/>
          </a:prstGeom>
        </p:spPr>
        <p:txBody>
          <a:bodyPr/>
          <a:lstStyle/>
          <a:p>
            <a:r>
              <a:rPr>
                <a:latin typeface="方正黑体简体" panose="02000000000000000000" charset="-122"/>
                <a:ea typeface="方正黑体简体" panose="02000000000000000000" charset="-122"/>
                <a:cs typeface="方正黑体简体" panose="02000000000000000000" charset="-122"/>
              </a:rPr>
              <a:t>Python期中大作业</a:t>
            </a:r>
          </a:p>
        </p:txBody>
      </p:sp>
      <p:sp>
        <p:nvSpPr>
          <p:cNvPr id="153" name="豆瓣数据集 Part1&amp;2"/>
          <p:cNvSpPr txBox="1">
            <a:spLocks noGrp="1"/>
          </p:cNvSpPr>
          <p:nvPr>
            <p:ph type="subTitle" sz="quarter" idx="1"/>
          </p:nvPr>
        </p:nvSpPr>
        <p:spPr>
          <a:prstGeom prst="rect">
            <a:avLst/>
          </a:prstGeom>
        </p:spPr>
        <p:txBody>
          <a:bodyPr/>
          <a:lstStyle/>
          <a:p>
            <a:r>
              <a:rPr>
                <a:latin typeface="方正黑体简体" panose="02000000000000000000" charset="-122"/>
                <a:ea typeface="方正黑体简体" panose="02000000000000000000" charset="-122"/>
                <a:cs typeface="方正黑体简体" panose="02000000000000000000" charset="-122"/>
              </a:rPr>
              <a:t>豆瓣数据集 Part1&amp;2</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简介分词清洗"/>
          <p:cNvSpPr txBox="1">
            <a:spLocks noGrp="1"/>
          </p:cNvSpPr>
          <p:nvPr>
            <p:ph type="body" idx="21"/>
          </p:nvPr>
        </p:nvSpPr>
        <p:spPr>
          <a:prstGeom prst="rect">
            <a:avLst/>
          </a:prstGeom>
        </p:spPr>
        <p:txBody>
          <a:bodyPr>
            <a:normAutofit fontScale="62500" lnSpcReduction="20000"/>
          </a:bodyPr>
          <a:lstStyle>
            <a:lvl1pPr defTabSz="726440">
              <a:defRPr sz="4840"/>
            </a:lvl1pPr>
          </a:lstStyle>
          <a:p>
            <a:r>
              <a:rPr>
                <a:latin typeface="方正黑体简体" panose="02000000000000000000" charset="-122"/>
                <a:ea typeface="方正黑体简体" panose="02000000000000000000" charset="-122"/>
              </a:rPr>
              <a:t>简介分词清洗</a:t>
            </a:r>
          </a:p>
        </p:txBody>
      </p:sp>
      <p:sp>
        <p:nvSpPr>
          <p:cNvPr id="162" name="去除所有数据的标点符号…"/>
          <p:cNvSpPr txBox="1">
            <a:spLocks noGrp="1"/>
          </p:cNvSpPr>
          <p:nvPr>
            <p:ph type="body" sz="half" idx="1"/>
          </p:nvPr>
        </p:nvSpPr>
        <p:spPr>
          <a:prstGeom prst="rect">
            <a:avLst/>
          </a:prstGeom>
        </p:spPr>
        <p:txBody>
          <a:bodyPr/>
          <a:lstStyle/>
          <a:p>
            <a:r>
              <a:rPr>
                <a:latin typeface="方正黑体简体" panose="02000000000000000000" charset="-122"/>
                <a:ea typeface="方正黑体简体" panose="02000000000000000000" charset="-122"/>
              </a:rPr>
              <a:t>去除所有数据的标点符号</a:t>
            </a:r>
          </a:p>
          <a:p>
            <a:r>
              <a:rPr>
                <a:latin typeface="方正黑体简体" panose="02000000000000000000" charset="-122"/>
                <a:ea typeface="方正黑体简体" panose="02000000000000000000" charset="-122"/>
              </a:rPr>
              <a:t>将英文数据转为小写</a:t>
            </a:r>
          </a:p>
          <a:p>
            <a:r>
              <a:rPr>
                <a:latin typeface="方正黑体简体" panose="02000000000000000000" charset="-122"/>
                <a:ea typeface="方正黑体简体" panose="02000000000000000000" charset="-122"/>
              </a:rPr>
              <a:t>对中文数据进行分词</a:t>
            </a:r>
          </a:p>
        </p:txBody>
      </p:sp>
      <p:sp>
        <p:nvSpPr>
          <p:cNvPr id="163" name="Task 1"/>
          <p:cNvSpPr txBox="1">
            <a:spLocks noGrp="1"/>
          </p:cNvSpPr>
          <p:nvPr>
            <p:ph type="title"/>
          </p:nvPr>
        </p:nvSpPr>
        <p:spPr>
          <a:prstGeom prst="rect">
            <a:avLst/>
          </a:prstGeom>
        </p:spPr>
        <p:txBody>
          <a:bodyPr/>
          <a:lstStyle/>
          <a:p>
            <a:r>
              <a:rPr>
                <a:latin typeface="方正黑体简体" panose="02000000000000000000" charset="-122"/>
                <a:ea typeface="方正黑体简体" panose="02000000000000000000" charset="-122"/>
              </a:rPr>
              <a:t>Task 1</a:t>
            </a:r>
          </a:p>
        </p:txBody>
      </p:sp>
      <p:pic>
        <p:nvPicPr>
          <p:cNvPr id="164" name="Image" descr="Image"/>
          <p:cNvPicPr>
            <a:picLocks noChangeAspect="1"/>
          </p:cNvPicPr>
          <p:nvPr/>
        </p:nvPicPr>
        <p:blipFill>
          <a:blip r:embed="rId2"/>
          <a:stretch>
            <a:fillRect/>
          </a:stretch>
        </p:blipFill>
        <p:spPr>
          <a:xfrm>
            <a:off x="4531490" y="1997021"/>
            <a:ext cx="7407393" cy="3278272"/>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Word2Vec实现"/>
          <p:cNvSpPr txBox="1">
            <a:spLocks noGrp="1"/>
          </p:cNvSpPr>
          <p:nvPr>
            <p:ph type="body" idx="21"/>
          </p:nvPr>
        </p:nvSpPr>
        <p:spPr>
          <a:prstGeom prst="rect">
            <a:avLst/>
          </a:prstGeom>
        </p:spPr>
        <p:txBody>
          <a:bodyPr>
            <a:normAutofit fontScale="62500" lnSpcReduction="20000"/>
          </a:bodyPr>
          <a:lstStyle>
            <a:lvl1pPr defTabSz="726440">
              <a:defRPr sz="4840"/>
            </a:lvl1pPr>
          </a:lstStyle>
          <a:p>
            <a:r>
              <a:rPr>
                <a:latin typeface="方正黑体简体" panose="02000000000000000000" charset="-122"/>
                <a:ea typeface="方正黑体简体" panose="02000000000000000000" charset="-122"/>
                <a:cs typeface="方正黑体简体" panose="02000000000000000000" charset="-122"/>
              </a:rPr>
              <a:t>Word2Vec实现</a:t>
            </a:r>
          </a:p>
        </p:txBody>
      </p:sp>
      <p:sp>
        <p:nvSpPr>
          <p:cNvPr id="167" name="使用Word2Vec生成词典，将词语对应特征向量…"/>
          <p:cNvSpPr txBox="1">
            <a:spLocks noGrp="1"/>
          </p:cNvSpPr>
          <p:nvPr>
            <p:ph type="body" sz="half" idx="1"/>
          </p:nvPr>
        </p:nvSpPr>
        <p:spPr>
          <a:xfrm>
            <a:off x="603250" y="2124252"/>
            <a:ext cx="4978410" cy="4128315"/>
          </a:xfrm>
          <a:prstGeom prst="rect">
            <a:avLst/>
          </a:prstGeom>
        </p:spPr>
        <p:txBody>
          <a:bodyPr>
            <a:normAutofit lnSpcReduction="10000"/>
          </a:bodyPr>
          <a:lstStyle/>
          <a:p>
            <a:r>
              <a:rPr>
                <a:latin typeface="方正黑体简体" panose="02000000000000000000" charset="-122"/>
                <a:ea typeface="方正黑体简体" panose="02000000000000000000" charset="-122"/>
                <a:cs typeface="方正黑体简体" panose="02000000000000000000" charset="-122"/>
              </a:rPr>
              <a:t>使用Word2Vec生成词典，将词语对应特征向量</a:t>
            </a:r>
          </a:p>
          <a:p>
            <a:r>
              <a:rPr>
                <a:latin typeface="方正黑体简体" panose="02000000000000000000" charset="-122"/>
                <a:ea typeface="方正黑体简体" panose="02000000000000000000" charset="-122"/>
                <a:cs typeface="方正黑体简体" panose="02000000000000000000" charset="-122"/>
              </a:rPr>
              <a:t>对每部电影简介中的所有词，将不出现在词典中的词权重设为0，其余词按TF-IDF值设定权重</a:t>
            </a:r>
          </a:p>
          <a:p>
            <a:r>
              <a:rPr>
                <a:latin typeface="方正黑体简体" panose="02000000000000000000" charset="-122"/>
                <a:ea typeface="方正黑体简体" panose="02000000000000000000" charset="-122"/>
                <a:cs typeface="方正黑体简体" panose="02000000000000000000" charset="-122"/>
              </a:rPr>
              <a:t>按设定的权重对每部电影简介的所有词对应的特征向量进行加权平均，得到电影的特征向量</a:t>
            </a:r>
          </a:p>
        </p:txBody>
      </p:sp>
      <p:sp>
        <p:nvSpPr>
          <p:cNvPr id="168" name="Task 1"/>
          <p:cNvSpPr txBox="1">
            <a:spLocks noGrp="1"/>
          </p:cNvSpPr>
          <p:nvPr>
            <p:ph type="title"/>
          </p:nvPr>
        </p:nvSpPr>
        <p:spPr>
          <a:prstGeom prst="rect">
            <a:avLst/>
          </a:prstGeom>
        </p:spPr>
        <p:txBody>
          <a:bodyPr/>
          <a:lstStyle/>
          <a:p>
            <a:r>
              <a:rPr>
                <a:latin typeface="方正黑体简体" panose="02000000000000000000" charset="-122"/>
                <a:ea typeface="方正黑体简体" panose="02000000000000000000" charset="-122"/>
              </a:rPr>
              <a:t>Task 1</a:t>
            </a:r>
          </a:p>
        </p:txBody>
      </p:sp>
      <p:pic>
        <p:nvPicPr>
          <p:cNvPr id="169" name="Image" descr="Image"/>
          <p:cNvPicPr>
            <a:picLocks noChangeAspect="1"/>
          </p:cNvPicPr>
          <p:nvPr/>
        </p:nvPicPr>
        <p:blipFill>
          <a:blip r:embed="rId2"/>
          <a:stretch>
            <a:fillRect/>
          </a:stretch>
        </p:blipFill>
        <p:spPr>
          <a:xfrm>
            <a:off x="5844184" y="923492"/>
            <a:ext cx="5957431" cy="5011016"/>
          </a:xfrm>
          <a:prstGeom prst="rect">
            <a:avLst/>
          </a:prstGeom>
          <a:ln w="12700">
            <a:miter lim="400000"/>
            <a:headEnd/>
            <a:tailEnd/>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特征处理"/>
          <p:cNvSpPr txBox="1">
            <a:spLocks noGrp="1"/>
          </p:cNvSpPr>
          <p:nvPr>
            <p:ph type="body" idx="21"/>
          </p:nvPr>
        </p:nvSpPr>
        <p:spPr>
          <a:prstGeom prst="rect">
            <a:avLst/>
          </a:prstGeom>
        </p:spPr>
        <p:txBody>
          <a:bodyPr>
            <a:normAutofit fontScale="62500" lnSpcReduction="20000"/>
          </a:bodyPr>
          <a:lstStyle>
            <a:lvl1pPr defTabSz="726440">
              <a:defRPr sz="4840"/>
            </a:lvl1pPr>
          </a:lstStyle>
          <a:p>
            <a:r>
              <a:rPr>
                <a:latin typeface="方正黑体简体" panose="02000000000000000000" charset="-122"/>
                <a:ea typeface="方正黑体简体" panose="02000000000000000000" charset="-122"/>
              </a:rPr>
              <a:t>特征处理</a:t>
            </a:r>
          </a:p>
        </p:txBody>
      </p:sp>
      <p:sp>
        <p:nvSpPr>
          <p:cNvPr id="172" name="观察特征之间相关性热力图，避免高度相关的特征导致模型不稳定…"/>
          <p:cNvSpPr txBox="1">
            <a:spLocks noGrp="1"/>
          </p:cNvSpPr>
          <p:nvPr>
            <p:ph type="body" sz="half" idx="1"/>
          </p:nvPr>
        </p:nvSpPr>
        <p:spPr>
          <a:xfrm>
            <a:off x="603250" y="2124252"/>
            <a:ext cx="4978410" cy="4128315"/>
          </a:xfrm>
          <a:prstGeom prst="rect">
            <a:avLst/>
          </a:prstGeom>
        </p:spPr>
        <p:txBody>
          <a:bodyPr/>
          <a:lstStyle/>
          <a:p>
            <a:r>
              <a:rPr>
                <a:latin typeface="方正黑体简体" panose="02000000000000000000" charset="-122"/>
                <a:ea typeface="方正黑体简体" panose="02000000000000000000" charset="-122"/>
                <a:cs typeface="方正黑体简体" panose="02000000000000000000" charset="-122"/>
              </a:rPr>
              <a:t>观察特征之间相关性热力图，避免高度相关的特征导致模型不稳定</a:t>
            </a:r>
          </a:p>
          <a:p>
            <a:r>
              <a:rPr>
                <a:latin typeface="方正黑体简体" panose="02000000000000000000" charset="-122"/>
                <a:ea typeface="方正黑体简体" panose="02000000000000000000" charset="-122"/>
                <a:cs typeface="方正黑体简体" panose="02000000000000000000" charset="-122"/>
              </a:rPr>
              <a:t>由SVD生成的类型与标签特征互相不相关</a:t>
            </a:r>
          </a:p>
          <a:p>
            <a:r>
              <a:rPr>
                <a:latin typeface="方正黑体简体" panose="02000000000000000000" charset="-122"/>
                <a:ea typeface="方正黑体简体" panose="02000000000000000000" charset="-122"/>
                <a:cs typeface="方正黑体简体" panose="02000000000000000000" charset="-122"/>
              </a:rPr>
              <a:t>类型与标签特征与Word2Vec特征也不相关</a:t>
            </a:r>
          </a:p>
        </p:txBody>
      </p:sp>
      <p:sp>
        <p:nvSpPr>
          <p:cNvPr id="173" name="Task 2"/>
          <p:cNvSpPr txBox="1">
            <a:spLocks noGrp="1"/>
          </p:cNvSpPr>
          <p:nvPr>
            <p:ph type="title"/>
          </p:nvPr>
        </p:nvSpPr>
        <p:spPr>
          <a:prstGeom prst="rect">
            <a:avLst/>
          </a:prstGeom>
        </p:spPr>
        <p:txBody>
          <a:bodyPr/>
          <a:lstStyle/>
          <a:p>
            <a:r>
              <a:rPr>
                <a:latin typeface="方正黑体简体" panose="02000000000000000000" charset="-122"/>
                <a:ea typeface="方正黑体简体" panose="02000000000000000000" charset="-122"/>
              </a:rPr>
              <a:t>Task 2</a:t>
            </a:r>
          </a:p>
        </p:txBody>
      </p:sp>
      <p:pic>
        <p:nvPicPr>
          <p:cNvPr id="174" name="heatmap1.png" descr="heatmap1.png"/>
          <p:cNvPicPr>
            <a:picLocks noChangeAspect="1"/>
          </p:cNvPicPr>
          <p:nvPr/>
        </p:nvPicPr>
        <p:blipFill>
          <a:blip r:embed="rId2"/>
          <a:stretch>
            <a:fillRect/>
          </a:stretch>
        </p:blipFill>
        <p:spPr>
          <a:xfrm>
            <a:off x="6060123" y="1257300"/>
            <a:ext cx="6022658" cy="4517073"/>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8B7D4-FDEA-ABDE-35A3-4039037C90A1}"/>
              </a:ext>
            </a:extLst>
          </p:cNvPr>
          <p:cNvSpPr>
            <a:spLocks noGrp="1"/>
          </p:cNvSpPr>
          <p:nvPr>
            <p:ph type="title"/>
          </p:nvPr>
        </p:nvSpPr>
        <p:spPr/>
        <p:txBody>
          <a:bodyPr/>
          <a:lstStyle/>
          <a:p>
            <a:r>
              <a:rPr kumimoji="1" lang="zh-CN" altLang="en-US" dirty="0"/>
              <a:t>有一堆数据</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F74C2B00-7167-EA28-190A-5917E2D48712}"/>
              </a:ext>
            </a:extLst>
          </p:cNvPr>
          <p:cNvSpPr>
            <a:spLocks noGrp="1"/>
          </p:cNvSpPr>
          <p:nvPr>
            <p:ph idx="1"/>
          </p:nvPr>
        </p:nvSpPr>
        <p:spPr>
          <a:xfrm>
            <a:off x="838200" y="1690688"/>
            <a:ext cx="10515600" cy="4793384"/>
          </a:xfrm>
        </p:spPr>
        <p:txBody>
          <a:bodyPr/>
          <a:lstStyle/>
          <a:p>
            <a:pPr marL="514350" indent="-514350">
              <a:buFont typeface="+mj-lt"/>
              <a:buAutoNum type="arabicPeriod"/>
            </a:pPr>
            <a:r>
              <a:rPr kumimoji="1" lang="zh-CN" altLang="en-US" dirty="0"/>
              <a:t> 理解</a:t>
            </a:r>
            <a:r>
              <a:rPr kumimoji="1" lang="zh-CN" altLang="en-US" dirty="0">
                <a:solidFill>
                  <a:srgbClr val="FF0000"/>
                </a:solidFill>
              </a:rPr>
              <a:t>背景和目标</a:t>
            </a:r>
            <a:r>
              <a:rPr kumimoji="1" lang="zh-CN" altLang="en-US" dirty="0"/>
              <a:t>：</a:t>
            </a:r>
            <a:endParaRPr kumimoji="1" lang="en-US" altLang="zh-CN" dirty="0"/>
          </a:p>
          <a:p>
            <a:pPr lvl="1"/>
            <a:r>
              <a:rPr kumimoji="1" lang="zh-CN" altLang="en-US" dirty="0"/>
              <a:t>了解数据背景和业务场景，明确分析目标。确定数据分析的的需求和期望。</a:t>
            </a:r>
            <a:endParaRPr kumimoji="1" lang="en-US" altLang="zh-CN" dirty="0"/>
          </a:p>
          <a:p>
            <a:pPr marL="514350" indent="-514350">
              <a:buFont typeface="+mj-lt"/>
              <a:buAutoNum type="arabicPeriod"/>
            </a:pPr>
            <a:r>
              <a:rPr kumimoji="1" lang="zh-CN" altLang="en-US" dirty="0"/>
              <a:t> </a:t>
            </a:r>
            <a:r>
              <a:rPr kumimoji="1" lang="zh-CN" altLang="en-US" dirty="0">
                <a:solidFill>
                  <a:srgbClr val="FF0000"/>
                </a:solidFill>
              </a:rPr>
              <a:t>探索</a:t>
            </a:r>
            <a:r>
              <a:rPr kumimoji="1" lang="zh-CN" altLang="en-US" dirty="0"/>
              <a:t>性数据分析（</a:t>
            </a:r>
            <a:r>
              <a:rPr kumimoji="1" lang="en" altLang="zh-CN" dirty="0"/>
              <a:t>EDA</a:t>
            </a:r>
            <a:r>
              <a:rPr kumimoji="1" lang="zh-CN" altLang="en" dirty="0"/>
              <a:t>）：</a:t>
            </a:r>
            <a:endParaRPr kumimoji="1" lang="en-US" altLang="zh-CN" dirty="0"/>
          </a:p>
          <a:p>
            <a:pPr lvl="1"/>
            <a:r>
              <a:rPr kumimoji="1" lang="zh-CN" altLang="en-US" dirty="0"/>
              <a:t>对数据进行初步的探索，了解数据的基本情况。例如，数据量、特征数量、缺失值情况、异常值情况等。可以通过可视化手段（如直方图、箱形图、散点图等）探索数据分布和相关性。</a:t>
            </a:r>
            <a:endParaRPr kumimoji="1" lang="en-US" altLang="zh-CN" dirty="0"/>
          </a:p>
          <a:p>
            <a:pPr marL="514350" indent="-514350">
              <a:buFont typeface="+mj-lt"/>
              <a:buAutoNum type="arabicPeriod"/>
            </a:pPr>
            <a:r>
              <a:rPr kumimoji="1" lang="zh-CN" altLang="en-US" dirty="0"/>
              <a:t> 数据</a:t>
            </a:r>
            <a:r>
              <a:rPr kumimoji="1" lang="zh-CN" altLang="en-US" dirty="0">
                <a:solidFill>
                  <a:srgbClr val="FF0000"/>
                </a:solidFill>
              </a:rPr>
              <a:t>预处理</a:t>
            </a:r>
            <a:endParaRPr kumimoji="1" lang="en-US" altLang="zh-CN" dirty="0">
              <a:solidFill>
                <a:srgbClr val="FF0000"/>
              </a:solidFill>
            </a:endParaRPr>
          </a:p>
          <a:p>
            <a:pPr lvl="1"/>
            <a:r>
              <a:rPr lang="zh-CN" altLang="en-US" b="0" i="0" u="none" strike="noStrike" dirty="0">
                <a:effectLst/>
                <a:latin typeface="Söhne"/>
              </a:rPr>
              <a:t>对数据进行清洗和整理进行特征工程，提取新的特征或合并、转换现有特征。</a:t>
            </a:r>
            <a:endParaRPr lang="en-US" altLang="zh-CN" b="0" i="0" u="none" strike="noStrike" dirty="0">
              <a:effectLst/>
              <a:latin typeface="Söhne"/>
            </a:endParaRPr>
          </a:p>
          <a:p>
            <a:pPr marL="0" indent="0">
              <a:buNone/>
            </a:pPr>
            <a:r>
              <a:rPr kumimoji="1" lang="en-US" altLang="zh-CN" dirty="0"/>
              <a:t>… </a:t>
            </a:r>
            <a:r>
              <a:rPr kumimoji="1" lang="zh-CN" altLang="en-US" dirty="0"/>
              <a:t>选择分析方法</a:t>
            </a:r>
            <a:r>
              <a:rPr kumimoji="1" lang="en-US" altLang="zh-CN" dirty="0">
                <a:sym typeface="Wingdings" pitchFamily="2" charset="2"/>
              </a:rPr>
              <a:t></a:t>
            </a:r>
            <a:r>
              <a:rPr kumimoji="1" lang="zh-CN" altLang="en-US" dirty="0">
                <a:sym typeface="Wingdings" pitchFamily="2" charset="2"/>
              </a:rPr>
              <a:t>建立模型</a:t>
            </a:r>
            <a:r>
              <a:rPr kumimoji="1" lang="en-US" altLang="zh-CN" dirty="0">
                <a:sym typeface="Wingdings" pitchFamily="2" charset="2"/>
              </a:rPr>
              <a:t></a:t>
            </a:r>
            <a:r>
              <a:rPr kumimoji="1" lang="zh-CN" altLang="en-US" dirty="0">
                <a:sym typeface="Wingdings" pitchFamily="2" charset="2"/>
              </a:rPr>
              <a:t>评估和验证</a:t>
            </a:r>
            <a:r>
              <a:rPr kumimoji="1" lang="en-US" altLang="zh-CN" dirty="0">
                <a:sym typeface="Wingdings" pitchFamily="2" charset="2"/>
              </a:rPr>
              <a:t></a:t>
            </a:r>
            <a:r>
              <a:rPr kumimoji="1" lang="zh-CN" altLang="en-US" dirty="0">
                <a:sym typeface="Wingdings" pitchFamily="2" charset="2"/>
              </a:rPr>
              <a:t>可视化和报告</a:t>
            </a:r>
            <a:endParaRPr kumimoji="1" lang="zh-CN" altLang="en-US" dirty="0"/>
          </a:p>
        </p:txBody>
      </p:sp>
    </p:spTree>
    <p:extLst>
      <p:ext uri="{BB962C8B-B14F-4D97-AF65-F5344CB8AC3E}">
        <p14:creationId xmlns:p14="http://schemas.microsoft.com/office/powerpoint/2010/main" val="2760893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特征处理"/>
          <p:cNvSpPr txBox="1">
            <a:spLocks noGrp="1"/>
          </p:cNvSpPr>
          <p:nvPr>
            <p:ph type="body" idx="21"/>
          </p:nvPr>
        </p:nvSpPr>
        <p:spPr>
          <a:prstGeom prst="rect">
            <a:avLst/>
          </a:prstGeom>
        </p:spPr>
        <p:txBody>
          <a:bodyPr>
            <a:normAutofit fontScale="62500" lnSpcReduction="20000"/>
          </a:bodyPr>
          <a:lstStyle>
            <a:lvl1pPr defTabSz="726440">
              <a:defRPr sz="4840"/>
            </a:lvl1pPr>
          </a:lstStyle>
          <a:p>
            <a:r>
              <a:rPr>
                <a:latin typeface="方正黑体简体" panose="02000000000000000000" charset="-122"/>
                <a:ea typeface="方正黑体简体" panose="02000000000000000000" charset="-122"/>
              </a:rPr>
              <a:t>特征处理</a:t>
            </a:r>
          </a:p>
        </p:txBody>
      </p:sp>
      <p:sp>
        <p:nvSpPr>
          <p:cNvPr id="177" name="Word2Vec特征自身没有确定的相关性性质"/>
          <p:cNvSpPr txBox="1">
            <a:spLocks noGrp="1"/>
          </p:cNvSpPr>
          <p:nvPr>
            <p:ph type="body" sz="half" idx="1"/>
          </p:nvPr>
        </p:nvSpPr>
        <p:spPr>
          <a:xfrm>
            <a:off x="603250" y="2124252"/>
            <a:ext cx="4978410" cy="4128315"/>
          </a:xfrm>
          <a:prstGeom prst="rect">
            <a:avLst/>
          </a:prstGeom>
        </p:spPr>
        <p:txBody>
          <a:bodyPr/>
          <a:lstStyle/>
          <a:p>
            <a:r>
              <a:rPr>
                <a:latin typeface="方正黑体简体" panose="02000000000000000000" charset="-122"/>
                <a:ea typeface="方正黑体简体" panose="02000000000000000000" charset="-122"/>
                <a:cs typeface="方正黑体简体" panose="02000000000000000000" charset="-122"/>
              </a:rPr>
              <a:t>Word2Vec特征自身没有确定的相关性性质</a:t>
            </a:r>
          </a:p>
        </p:txBody>
      </p:sp>
      <p:sp>
        <p:nvSpPr>
          <p:cNvPr id="178" name="Task 2"/>
          <p:cNvSpPr txBox="1">
            <a:spLocks noGrp="1"/>
          </p:cNvSpPr>
          <p:nvPr>
            <p:ph type="title"/>
          </p:nvPr>
        </p:nvSpPr>
        <p:spPr>
          <a:prstGeom prst="rect">
            <a:avLst/>
          </a:prstGeom>
        </p:spPr>
        <p:txBody>
          <a:bodyPr/>
          <a:lstStyle/>
          <a:p>
            <a:r>
              <a:rPr>
                <a:latin typeface="方正黑体简体" panose="02000000000000000000" charset="-122"/>
                <a:ea typeface="方正黑体简体" panose="02000000000000000000" charset="-122"/>
              </a:rPr>
              <a:t>Task 2</a:t>
            </a:r>
          </a:p>
        </p:txBody>
      </p:sp>
      <p:pic>
        <p:nvPicPr>
          <p:cNvPr id="179" name="heatmap2.png" descr="heatmap2.png"/>
          <p:cNvPicPr>
            <a:picLocks noChangeAspect="1"/>
          </p:cNvPicPr>
          <p:nvPr/>
        </p:nvPicPr>
        <p:blipFill>
          <a:blip r:embed="rId3"/>
          <a:stretch>
            <a:fillRect/>
          </a:stretch>
        </p:blipFill>
        <p:spPr>
          <a:xfrm>
            <a:off x="5988050" y="1268730"/>
            <a:ext cx="5799138" cy="4349750"/>
          </a:xfrm>
          <a:prstGeom prst="rect">
            <a:avLst/>
          </a:prstGeom>
          <a:ln w="12700">
            <a:miter lim="400000"/>
            <a:headEnd/>
            <a:tailEnd/>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谢谢！"/>
          <p:cNvSpPr txBox="1">
            <a:spLocks noGrp="1"/>
          </p:cNvSpPr>
          <p:nvPr>
            <p:ph type="body" sz="half" idx="1"/>
          </p:nvPr>
        </p:nvSpPr>
        <p:spPr>
          <a:prstGeom prst="rect">
            <a:avLst/>
          </a:prstGeom>
        </p:spPr>
        <p:txBody>
          <a:bodyPr/>
          <a:lstStyle/>
          <a:p>
            <a:r>
              <a:rPr>
                <a:latin typeface="方正黑体简体" panose="02000000000000000000" charset="-122"/>
                <a:ea typeface="方正黑体简体" panose="02000000000000000000" charset="-122"/>
              </a:rPr>
              <a:t>谢谢！</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EA7981-8DE7-0A41-ECB7-D90F682EF6F0}"/>
              </a:ext>
            </a:extLst>
          </p:cNvPr>
          <p:cNvSpPr>
            <a:spLocks noGrp="1"/>
          </p:cNvSpPr>
          <p:nvPr>
            <p:ph type="title"/>
          </p:nvPr>
        </p:nvSpPr>
        <p:spPr/>
        <p:txBody>
          <a:bodyPr/>
          <a:lstStyle/>
          <a:p>
            <a:r>
              <a:rPr kumimoji="1" lang="zh-CN" altLang="en-US" dirty="0"/>
              <a:t>电影聚类</a:t>
            </a:r>
            <a:r>
              <a:rPr kumimoji="1" lang="en-US" altLang="zh-CN" dirty="0"/>
              <a:t>——</a:t>
            </a:r>
            <a:r>
              <a:rPr kumimoji="1" lang="zh-CN" altLang="en-US" dirty="0"/>
              <a:t>肘部法确定簇数目</a:t>
            </a:r>
          </a:p>
        </p:txBody>
      </p:sp>
      <p:sp>
        <p:nvSpPr>
          <p:cNvPr id="3" name="内容占位符 2">
            <a:extLst>
              <a:ext uri="{FF2B5EF4-FFF2-40B4-BE49-F238E27FC236}">
                <a16:creationId xmlns:a16="http://schemas.microsoft.com/office/drawing/2014/main" id="{5D6DFF45-A730-CC70-0BD0-931B571FE880}"/>
              </a:ext>
            </a:extLst>
          </p:cNvPr>
          <p:cNvSpPr>
            <a:spLocks noGrp="1"/>
          </p:cNvSpPr>
          <p:nvPr>
            <p:ph idx="1"/>
          </p:nvPr>
        </p:nvSpPr>
        <p:spPr>
          <a:xfrm>
            <a:off x="838200" y="1825625"/>
            <a:ext cx="6101355" cy="4351338"/>
          </a:xfrm>
        </p:spPr>
        <p:txBody>
          <a:bodyPr/>
          <a:lstStyle/>
          <a:p>
            <a:r>
              <a:rPr kumimoji="1" lang="zh-CN" altLang="en-US" dirty="0"/>
              <a:t>若观察法获取结果，根据任务情况，应偏好不那么小的值</a:t>
            </a:r>
            <a:endParaRPr kumimoji="1" lang="en-US" altLang="zh-CN" dirty="0"/>
          </a:p>
          <a:p>
            <a:endParaRPr kumimoji="1" lang="en-US" altLang="zh-CN" dirty="0"/>
          </a:p>
          <a:p>
            <a:r>
              <a:rPr kumimoji="1" lang="en-US" altLang="zh-CN" dirty="0"/>
              <a:t>K=3</a:t>
            </a:r>
            <a:r>
              <a:rPr kumimoji="1" lang="zh-CN" altLang="en-US" dirty="0"/>
              <a:t>会很难分析和归类，后续效果会很差。批改中发现，</a:t>
            </a:r>
            <a:r>
              <a:rPr kumimoji="1" lang="en-US" altLang="zh-CN" dirty="0"/>
              <a:t>K&gt;=4</a:t>
            </a:r>
            <a:r>
              <a:rPr kumimoji="1" lang="zh-CN" altLang="en-US" dirty="0"/>
              <a:t>时才可更好进行后续分析。</a:t>
            </a:r>
            <a:endParaRPr kumimoji="1" lang="en-US" altLang="zh-CN" dirty="0"/>
          </a:p>
          <a:p>
            <a:endParaRPr kumimoji="1" lang="en-US" altLang="zh-CN" dirty="0"/>
          </a:p>
          <a:p>
            <a:r>
              <a:rPr kumimoji="1" lang="zh-CN" altLang="en-US" dirty="0"/>
              <a:t>使用轮廓系数代替组内误差平方和，可得到较好结果</a:t>
            </a:r>
          </a:p>
        </p:txBody>
      </p:sp>
      <p:pic>
        <p:nvPicPr>
          <p:cNvPr id="4" name="图片 3">
            <a:extLst>
              <a:ext uri="{FF2B5EF4-FFF2-40B4-BE49-F238E27FC236}">
                <a16:creationId xmlns:a16="http://schemas.microsoft.com/office/drawing/2014/main" id="{B635E364-2AE5-2984-E360-EE2EFC3D515B}"/>
              </a:ext>
            </a:extLst>
          </p:cNvPr>
          <p:cNvPicPr>
            <a:picLocks noChangeAspect="1"/>
          </p:cNvPicPr>
          <p:nvPr/>
        </p:nvPicPr>
        <p:blipFill>
          <a:blip r:embed="rId3"/>
          <a:stretch>
            <a:fillRect/>
          </a:stretch>
        </p:blipFill>
        <p:spPr>
          <a:xfrm>
            <a:off x="8824680" y="585624"/>
            <a:ext cx="3260228" cy="2480002"/>
          </a:xfrm>
          <a:prstGeom prst="rect">
            <a:avLst/>
          </a:prstGeom>
        </p:spPr>
      </p:pic>
      <p:pic>
        <p:nvPicPr>
          <p:cNvPr id="5" name="图片 4">
            <a:extLst>
              <a:ext uri="{FF2B5EF4-FFF2-40B4-BE49-F238E27FC236}">
                <a16:creationId xmlns:a16="http://schemas.microsoft.com/office/drawing/2014/main" id="{F5C590F1-7F08-F8B7-E747-D467FABB9F7E}"/>
              </a:ext>
            </a:extLst>
          </p:cNvPr>
          <p:cNvPicPr>
            <a:picLocks noChangeAspect="1"/>
          </p:cNvPicPr>
          <p:nvPr/>
        </p:nvPicPr>
        <p:blipFill>
          <a:blip r:embed="rId4"/>
          <a:stretch>
            <a:fillRect/>
          </a:stretch>
        </p:blipFill>
        <p:spPr>
          <a:xfrm>
            <a:off x="6884423" y="3207937"/>
            <a:ext cx="5307577" cy="691541"/>
          </a:xfrm>
          <a:prstGeom prst="rect">
            <a:avLst/>
          </a:prstGeom>
        </p:spPr>
      </p:pic>
      <p:pic>
        <p:nvPicPr>
          <p:cNvPr id="6" name="图片 5">
            <a:extLst>
              <a:ext uri="{FF2B5EF4-FFF2-40B4-BE49-F238E27FC236}">
                <a16:creationId xmlns:a16="http://schemas.microsoft.com/office/drawing/2014/main" id="{0D8834C5-9165-058F-1588-5EB5A3F0F0BA}"/>
              </a:ext>
            </a:extLst>
          </p:cNvPr>
          <p:cNvPicPr>
            <a:picLocks noChangeAspect="1"/>
          </p:cNvPicPr>
          <p:nvPr/>
        </p:nvPicPr>
        <p:blipFill>
          <a:blip r:embed="rId5"/>
          <a:stretch>
            <a:fillRect/>
          </a:stretch>
        </p:blipFill>
        <p:spPr>
          <a:xfrm>
            <a:off x="8395043" y="3944276"/>
            <a:ext cx="3689865" cy="2831757"/>
          </a:xfrm>
          <a:prstGeom prst="rect">
            <a:avLst/>
          </a:prstGeom>
        </p:spPr>
      </p:pic>
    </p:spTree>
    <p:extLst>
      <p:ext uri="{BB962C8B-B14F-4D97-AF65-F5344CB8AC3E}">
        <p14:creationId xmlns:p14="http://schemas.microsoft.com/office/powerpoint/2010/main" val="424768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52485-DD3B-0304-5F79-0F00319555D9}"/>
              </a:ext>
            </a:extLst>
          </p:cNvPr>
          <p:cNvSpPr>
            <a:spLocks noGrp="1"/>
          </p:cNvSpPr>
          <p:nvPr>
            <p:ph type="title"/>
          </p:nvPr>
        </p:nvSpPr>
        <p:spPr/>
        <p:txBody>
          <a:bodyPr/>
          <a:lstStyle/>
          <a:p>
            <a:r>
              <a:rPr kumimoji="1" lang="zh-CN" altLang="en-US" dirty="0"/>
              <a:t>电影聚类</a:t>
            </a:r>
            <a:r>
              <a:rPr kumimoji="1" lang="en-US" altLang="zh-CN" dirty="0"/>
              <a:t>——</a:t>
            </a:r>
            <a:r>
              <a:rPr kumimoji="1" lang="zh-CN" altLang="en-US" dirty="0"/>
              <a:t>后续分析</a:t>
            </a:r>
          </a:p>
        </p:txBody>
      </p:sp>
      <p:pic>
        <p:nvPicPr>
          <p:cNvPr id="4" name="图片 3">
            <a:extLst>
              <a:ext uri="{FF2B5EF4-FFF2-40B4-BE49-F238E27FC236}">
                <a16:creationId xmlns:a16="http://schemas.microsoft.com/office/drawing/2014/main" id="{EA0F070A-462A-E4AE-AF39-0A51C2472432}"/>
              </a:ext>
            </a:extLst>
          </p:cNvPr>
          <p:cNvPicPr>
            <a:picLocks noChangeAspect="1"/>
          </p:cNvPicPr>
          <p:nvPr/>
        </p:nvPicPr>
        <p:blipFill>
          <a:blip r:embed="rId3"/>
          <a:stretch>
            <a:fillRect/>
          </a:stretch>
        </p:blipFill>
        <p:spPr>
          <a:xfrm>
            <a:off x="2848346" y="1298141"/>
            <a:ext cx="5915066" cy="1859021"/>
          </a:xfrm>
          <a:prstGeom prst="rect">
            <a:avLst/>
          </a:prstGeom>
        </p:spPr>
      </p:pic>
      <p:pic>
        <p:nvPicPr>
          <p:cNvPr id="5" name="图片 4">
            <a:extLst>
              <a:ext uri="{FF2B5EF4-FFF2-40B4-BE49-F238E27FC236}">
                <a16:creationId xmlns:a16="http://schemas.microsoft.com/office/drawing/2014/main" id="{FFAB0B3A-6CDB-84A9-1233-0F9D911E8E92}"/>
              </a:ext>
            </a:extLst>
          </p:cNvPr>
          <p:cNvPicPr>
            <a:picLocks noChangeAspect="1"/>
          </p:cNvPicPr>
          <p:nvPr/>
        </p:nvPicPr>
        <p:blipFill>
          <a:blip r:embed="rId4"/>
          <a:stretch>
            <a:fillRect/>
          </a:stretch>
        </p:blipFill>
        <p:spPr>
          <a:xfrm>
            <a:off x="4182532" y="3465005"/>
            <a:ext cx="3466965" cy="2887205"/>
          </a:xfrm>
          <a:prstGeom prst="rect">
            <a:avLst/>
          </a:prstGeom>
        </p:spPr>
      </p:pic>
      <p:sp>
        <p:nvSpPr>
          <p:cNvPr id="7" name="文本框 6">
            <a:extLst>
              <a:ext uri="{FF2B5EF4-FFF2-40B4-BE49-F238E27FC236}">
                <a16:creationId xmlns:a16="http://schemas.microsoft.com/office/drawing/2014/main" id="{A3435B1E-0333-E657-B139-0D8A8B833A41}"/>
              </a:ext>
            </a:extLst>
          </p:cNvPr>
          <p:cNvSpPr txBox="1"/>
          <p:nvPr/>
        </p:nvSpPr>
        <p:spPr>
          <a:xfrm>
            <a:off x="9055031" y="2150076"/>
            <a:ext cx="1402948" cy="369332"/>
          </a:xfrm>
          <a:prstGeom prst="rect">
            <a:avLst/>
          </a:prstGeom>
          <a:noFill/>
        </p:spPr>
        <p:txBody>
          <a:bodyPr wrap="none" rtlCol="0">
            <a:spAutoFit/>
          </a:bodyPr>
          <a:lstStyle/>
          <a:p>
            <a:r>
              <a:rPr kumimoji="1" lang="en-US" altLang="zh-CN" dirty="0"/>
              <a:t>1900013083</a:t>
            </a:r>
            <a:endParaRPr kumimoji="1" lang="zh-CN" altLang="en-US" dirty="0"/>
          </a:p>
        </p:txBody>
      </p:sp>
      <p:sp>
        <p:nvSpPr>
          <p:cNvPr id="8" name="文本框 7">
            <a:extLst>
              <a:ext uri="{FF2B5EF4-FFF2-40B4-BE49-F238E27FC236}">
                <a16:creationId xmlns:a16="http://schemas.microsoft.com/office/drawing/2014/main" id="{12F2330B-68A8-AE7E-E35D-F3DC4AE5105D}"/>
              </a:ext>
            </a:extLst>
          </p:cNvPr>
          <p:cNvSpPr txBox="1"/>
          <p:nvPr/>
        </p:nvSpPr>
        <p:spPr>
          <a:xfrm>
            <a:off x="5394526" y="6361259"/>
            <a:ext cx="1402948" cy="369332"/>
          </a:xfrm>
          <a:prstGeom prst="rect">
            <a:avLst/>
          </a:prstGeom>
          <a:noFill/>
        </p:spPr>
        <p:txBody>
          <a:bodyPr wrap="none" rtlCol="0">
            <a:spAutoFit/>
          </a:bodyPr>
          <a:lstStyle/>
          <a:p>
            <a:r>
              <a:rPr kumimoji="1" lang="en-US" altLang="zh-CN" dirty="0"/>
              <a:t>2100015506</a:t>
            </a:r>
            <a:endParaRPr kumimoji="1" lang="zh-CN" altLang="en-US" dirty="0"/>
          </a:p>
        </p:txBody>
      </p:sp>
      <p:pic>
        <p:nvPicPr>
          <p:cNvPr id="3" name="图片 2">
            <a:extLst>
              <a:ext uri="{FF2B5EF4-FFF2-40B4-BE49-F238E27FC236}">
                <a16:creationId xmlns:a16="http://schemas.microsoft.com/office/drawing/2014/main" id="{938838DD-6C0E-7175-2174-8A532B2A0F97}"/>
              </a:ext>
            </a:extLst>
          </p:cNvPr>
          <p:cNvPicPr>
            <a:picLocks noChangeAspect="1"/>
          </p:cNvPicPr>
          <p:nvPr/>
        </p:nvPicPr>
        <p:blipFill>
          <a:blip r:embed="rId5"/>
          <a:stretch>
            <a:fillRect/>
          </a:stretch>
        </p:blipFill>
        <p:spPr>
          <a:xfrm>
            <a:off x="3105732" y="3060477"/>
            <a:ext cx="5803490" cy="375897"/>
          </a:xfrm>
          <a:prstGeom prst="rect">
            <a:avLst/>
          </a:prstGeom>
        </p:spPr>
      </p:pic>
    </p:spTree>
    <p:extLst>
      <p:ext uri="{BB962C8B-B14F-4D97-AF65-F5344CB8AC3E}">
        <p14:creationId xmlns:p14="http://schemas.microsoft.com/office/powerpoint/2010/main" val="4133818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77050-18FF-BDAC-494B-B7CDC8B504EF}"/>
              </a:ext>
            </a:extLst>
          </p:cNvPr>
          <p:cNvSpPr>
            <a:spLocks noGrp="1"/>
          </p:cNvSpPr>
          <p:nvPr>
            <p:ph type="title"/>
          </p:nvPr>
        </p:nvSpPr>
        <p:spPr/>
        <p:txBody>
          <a:bodyPr>
            <a:normAutofit/>
          </a:bodyPr>
          <a:lstStyle/>
          <a:p>
            <a:r>
              <a:rPr kumimoji="1" lang="en-US" altLang="zh-CN" dirty="0"/>
              <a:t>Task4——</a:t>
            </a:r>
            <a:r>
              <a:rPr kumimoji="1" lang="zh-CN" altLang="en-US" dirty="0"/>
              <a:t>为导演和演员生成 </a:t>
            </a:r>
            <a:r>
              <a:rPr kumimoji="1" lang="en" altLang="zh-CN" dirty="0"/>
              <a:t>Embedding</a:t>
            </a:r>
            <a:endParaRPr kumimoji="1" lang="zh-CN" altLang="en-US" dirty="0"/>
          </a:p>
        </p:txBody>
      </p:sp>
      <p:sp>
        <p:nvSpPr>
          <p:cNvPr id="3" name="内容占位符 2">
            <a:extLst>
              <a:ext uri="{FF2B5EF4-FFF2-40B4-BE49-F238E27FC236}">
                <a16:creationId xmlns:a16="http://schemas.microsoft.com/office/drawing/2014/main" id="{E76EF788-CE16-E8DC-382F-80B0ED195DC6}"/>
              </a:ext>
            </a:extLst>
          </p:cNvPr>
          <p:cNvSpPr>
            <a:spLocks noGrp="1"/>
          </p:cNvSpPr>
          <p:nvPr>
            <p:ph idx="1"/>
          </p:nvPr>
        </p:nvSpPr>
        <p:spPr>
          <a:xfrm>
            <a:off x="838200" y="2011679"/>
            <a:ext cx="10515600" cy="4165283"/>
          </a:xfrm>
        </p:spPr>
        <p:txBody>
          <a:bodyPr/>
          <a:lstStyle/>
          <a:p>
            <a:r>
              <a:rPr kumimoji="1" lang="zh-CN" altLang="en-US" dirty="0"/>
              <a:t>可以使用已经计算出来的电影</a:t>
            </a:r>
            <a:r>
              <a:rPr kumimoji="1" lang="en-US" altLang="zh-CN" dirty="0"/>
              <a:t>embedding</a:t>
            </a:r>
            <a:r>
              <a:rPr kumimoji="1" lang="zh-CN" altLang="en-US" dirty="0"/>
              <a:t>作为数据进行后续处理</a:t>
            </a:r>
            <a:endParaRPr kumimoji="1" lang="en-US" altLang="zh-CN" dirty="0"/>
          </a:p>
          <a:p>
            <a:r>
              <a:rPr kumimoji="1" lang="zh-CN" altLang="en-US" dirty="0"/>
              <a:t>定义多种不同聚类策略，获得较好的效果。</a:t>
            </a:r>
          </a:p>
        </p:txBody>
      </p:sp>
      <p:pic>
        <p:nvPicPr>
          <p:cNvPr id="4" name="图片 3">
            <a:extLst>
              <a:ext uri="{FF2B5EF4-FFF2-40B4-BE49-F238E27FC236}">
                <a16:creationId xmlns:a16="http://schemas.microsoft.com/office/drawing/2014/main" id="{D6E89468-B675-9301-84FB-0F33854337E1}"/>
              </a:ext>
            </a:extLst>
          </p:cNvPr>
          <p:cNvPicPr>
            <a:picLocks noChangeAspect="1"/>
          </p:cNvPicPr>
          <p:nvPr/>
        </p:nvPicPr>
        <p:blipFill>
          <a:blip r:embed="rId2"/>
          <a:stretch>
            <a:fillRect/>
          </a:stretch>
        </p:blipFill>
        <p:spPr>
          <a:xfrm>
            <a:off x="838200" y="3176056"/>
            <a:ext cx="4309625" cy="3077528"/>
          </a:xfrm>
          <a:prstGeom prst="rect">
            <a:avLst/>
          </a:prstGeom>
        </p:spPr>
      </p:pic>
      <p:sp>
        <p:nvSpPr>
          <p:cNvPr id="5" name="文本框 4">
            <a:extLst>
              <a:ext uri="{FF2B5EF4-FFF2-40B4-BE49-F238E27FC236}">
                <a16:creationId xmlns:a16="http://schemas.microsoft.com/office/drawing/2014/main" id="{5E0783ED-9982-FE55-B2F7-040CB48D0B1D}"/>
              </a:ext>
            </a:extLst>
          </p:cNvPr>
          <p:cNvSpPr txBox="1"/>
          <p:nvPr/>
        </p:nvSpPr>
        <p:spPr>
          <a:xfrm>
            <a:off x="1914030" y="6313151"/>
            <a:ext cx="2157963" cy="369332"/>
          </a:xfrm>
          <a:prstGeom prst="rect">
            <a:avLst/>
          </a:prstGeom>
          <a:noFill/>
        </p:spPr>
        <p:txBody>
          <a:bodyPr wrap="none" rtlCol="0">
            <a:spAutoFit/>
          </a:bodyPr>
          <a:lstStyle/>
          <a:p>
            <a:r>
              <a:rPr kumimoji="1" lang="en-US" altLang="zh-CN" dirty="0"/>
              <a:t>2000010624</a:t>
            </a:r>
            <a:r>
              <a:rPr kumimoji="1" lang="zh-CN" altLang="en-US" dirty="0"/>
              <a:t> 王瑞辰</a:t>
            </a:r>
          </a:p>
        </p:txBody>
      </p:sp>
      <p:pic>
        <p:nvPicPr>
          <p:cNvPr id="6" name="图片 5">
            <a:extLst>
              <a:ext uri="{FF2B5EF4-FFF2-40B4-BE49-F238E27FC236}">
                <a16:creationId xmlns:a16="http://schemas.microsoft.com/office/drawing/2014/main" id="{02A1E5A1-EC76-AAEE-01B6-9545DA5E7D63}"/>
              </a:ext>
            </a:extLst>
          </p:cNvPr>
          <p:cNvPicPr>
            <a:picLocks noChangeAspect="1"/>
          </p:cNvPicPr>
          <p:nvPr/>
        </p:nvPicPr>
        <p:blipFill>
          <a:blip r:embed="rId3"/>
          <a:stretch>
            <a:fillRect/>
          </a:stretch>
        </p:blipFill>
        <p:spPr>
          <a:xfrm>
            <a:off x="6509264" y="2951162"/>
            <a:ext cx="4165600" cy="3225800"/>
          </a:xfrm>
          <a:prstGeom prst="rect">
            <a:avLst/>
          </a:prstGeom>
        </p:spPr>
      </p:pic>
      <p:sp>
        <p:nvSpPr>
          <p:cNvPr id="7" name="文本框 6">
            <a:extLst>
              <a:ext uri="{FF2B5EF4-FFF2-40B4-BE49-F238E27FC236}">
                <a16:creationId xmlns:a16="http://schemas.microsoft.com/office/drawing/2014/main" id="{6944C4C3-5782-66E5-09D5-63C240429EF0}"/>
              </a:ext>
            </a:extLst>
          </p:cNvPr>
          <p:cNvSpPr txBox="1"/>
          <p:nvPr/>
        </p:nvSpPr>
        <p:spPr>
          <a:xfrm>
            <a:off x="7690845" y="6253584"/>
            <a:ext cx="2157963" cy="369332"/>
          </a:xfrm>
          <a:prstGeom prst="rect">
            <a:avLst/>
          </a:prstGeom>
          <a:noFill/>
        </p:spPr>
        <p:txBody>
          <a:bodyPr wrap="none" rtlCol="0">
            <a:spAutoFit/>
          </a:bodyPr>
          <a:lstStyle/>
          <a:p>
            <a:r>
              <a:rPr kumimoji="1" lang="en-US" altLang="zh-CN" dirty="0"/>
              <a:t>2000010789</a:t>
            </a:r>
            <a:r>
              <a:rPr kumimoji="1" lang="zh-CN" altLang="en-US" dirty="0"/>
              <a:t> 王梓麟</a:t>
            </a:r>
          </a:p>
        </p:txBody>
      </p:sp>
    </p:spTree>
    <p:extLst>
      <p:ext uri="{BB962C8B-B14F-4D97-AF65-F5344CB8AC3E}">
        <p14:creationId xmlns:p14="http://schemas.microsoft.com/office/powerpoint/2010/main" val="3708837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27F38-E8AB-8245-C727-0D2F5A091C71}"/>
              </a:ext>
            </a:extLst>
          </p:cNvPr>
          <p:cNvSpPr>
            <a:spLocks noGrp="1"/>
          </p:cNvSpPr>
          <p:nvPr>
            <p:ph type="title"/>
          </p:nvPr>
        </p:nvSpPr>
        <p:spPr/>
        <p:txBody>
          <a:bodyPr/>
          <a:lstStyle/>
          <a:p>
            <a:r>
              <a:rPr kumimoji="1" lang="zh-CN" altLang="en-US" dirty="0"/>
              <a:t>其他聚类方法：</a:t>
            </a:r>
            <a:r>
              <a:rPr kumimoji="1" lang="en-US" altLang="zh-CN" dirty="0"/>
              <a:t>GMM</a:t>
            </a:r>
            <a:r>
              <a:rPr kumimoji="1" lang="zh-CN" altLang="en-US" dirty="0"/>
              <a:t>（高斯混合模型）</a:t>
            </a:r>
          </a:p>
        </p:txBody>
      </p:sp>
      <p:sp>
        <p:nvSpPr>
          <p:cNvPr id="3" name="内容占位符 2">
            <a:extLst>
              <a:ext uri="{FF2B5EF4-FFF2-40B4-BE49-F238E27FC236}">
                <a16:creationId xmlns:a16="http://schemas.microsoft.com/office/drawing/2014/main" id="{C134AEAA-A295-0BC3-0D57-B29F0C0446DE}"/>
              </a:ext>
            </a:extLst>
          </p:cNvPr>
          <p:cNvSpPr>
            <a:spLocks noGrp="1"/>
          </p:cNvSpPr>
          <p:nvPr>
            <p:ph idx="1"/>
          </p:nvPr>
        </p:nvSpPr>
        <p:spPr/>
        <p:txBody>
          <a:bodyPr>
            <a:normAutofit/>
          </a:bodyPr>
          <a:lstStyle/>
          <a:p>
            <a:r>
              <a:rPr kumimoji="1" lang="en" altLang="zh-CN" dirty="0"/>
              <a:t>GMM</a:t>
            </a:r>
            <a:r>
              <a:rPr kumimoji="1" lang="zh-CN" altLang="en" dirty="0"/>
              <a:t>（</a:t>
            </a:r>
            <a:r>
              <a:rPr kumimoji="1" lang="zh-CN" altLang="en-US" dirty="0"/>
              <a:t>高斯混合模型）： </a:t>
            </a:r>
            <a:r>
              <a:rPr kumimoji="1" lang="en" altLang="zh-CN" dirty="0"/>
              <a:t>GMM</a:t>
            </a:r>
            <a:r>
              <a:rPr kumimoji="1" lang="zh-CN" altLang="en-US" dirty="0"/>
              <a:t>是一种基于概率模型的聚类方法。它假设</a:t>
            </a:r>
            <a:r>
              <a:rPr kumimoji="1" lang="zh-CN" altLang="en-US" dirty="0">
                <a:solidFill>
                  <a:srgbClr val="FF0000"/>
                </a:solidFill>
              </a:rPr>
              <a:t>数据</a:t>
            </a:r>
            <a:r>
              <a:rPr kumimoji="1" lang="zh-CN" altLang="en-US" dirty="0"/>
              <a:t>是由</a:t>
            </a:r>
            <a:r>
              <a:rPr kumimoji="1" lang="zh-CN" altLang="en-US" dirty="0">
                <a:solidFill>
                  <a:srgbClr val="FF0000"/>
                </a:solidFill>
              </a:rPr>
              <a:t>多个高斯分布组合而成</a:t>
            </a:r>
            <a:r>
              <a:rPr kumimoji="1" lang="zh-CN" altLang="en-US" dirty="0"/>
              <a:t>的。通过使用</a:t>
            </a:r>
            <a:r>
              <a:rPr kumimoji="1" lang="en" altLang="zh-CN" dirty="0"/>
              <a:t>EM</a:t>
            </a:r>
            <a:r>
              <a:rPr kumimoji="1" lang="zh-CN" altLang="en" dirty="0"/>
              <a:t>（</a:t>
            </a:r>
            <a:r>
              <a:rPr kumimoji="1" lang="zh-CN" altLang="en-US" dirty="0"/>
              <a:t>期望最大化）算法迭代地估计每个高斯分布的参数（均值、协方差矩阵）和混合系数，直到收敛。最后，根据每个数据点属于不同高斯分布的概率，将其分配到相应的簇中。</a:t>
            </a:r>
          </a:p>
          <a:p>
            <a:r>
              <a:rPr kumimoji="1" lang="zh-CN" altLang="en-US" dirty="0"/>
              <a:t>优点：</a:t>
            </a:r>
          </a:p>
          <a:p>
            <a:pPr lvl="1"/>
            <a:r>
              <a:rPr kumimoji="1" lang="zh-CN" altLang="en-US"/>
              <a:t>可以</a:t>
            </a:r>
            <a:r>
              <a:rPr kumimoji="1" lang="zh-CN" altLang="en-US" dirty="0"/>
              <a:t>提供</a:t>
            </a:r>
            <a:r>
              <a:rPr kumimoji="1" lang="zh-CN" altLang="en-US" dirty="0">
                <a:solidFill>
                  <a:srgbClr val="FF0000"/>
                </a:solidFill>
              </a:rPr>
              <a:t>软聚类</a:t>
            </a:r>
            <a:r>
              <a:rPr kumimoji="1" lang="zh-CN" altLang="en-US" dirty="0"/>
              <a:t>结果，即每个数据点属于各个簇的概率。</a:t>
            </a:r>
          </a:p>
          <a:p>
            <a:r>
              <a:rPr kumimoji="1" lang="zh-CN" altLang="en-US" dirty="0"/>
              <a:t>缺点：</a:t>
            </a:r>
          </a:p>
          <a:p>
            <a:pPr lvl="1"/>
            <a:r>
              <a:rPr kumimoji="1" lang="zh-CN" altLang="en-US" dirty="0"/>
              <a:t>计算复杂度较高，可能需要较长的运行时间。</a:t>
            </a:r>
          </a:p>
          <a:p>
            <a:pPr lvl="1"/>
            <a:r>
              <a:rPr kumimoji="1" lang="zh-CN" altLang="en-US" dirty="0"/>
              <a:t>对初始值敏感，可能陷入局部最优解。</a:t>
            </a:r>
          </a:p>
          <a:p>
            <a:endParaRPr kumimoji="1" lang="zh-CN" altLang="en-US" dirty="0"/>
          </a:p>
        </p:txBody>
      </p:sp>
      <p:pic>
        <p:nvPicPr>
          <p:cNvPr id="4" name="图片 3">
            <a:extLst>
              <a:ext uri="{FF2B5EF4-FFF2-40B4-BE49-F238E27FC236}">
                <a16:creationId xmlns:a16="http://schemas.microsoft.com/office/drawing/2014/main" id="{B2803B81-D785-4FAF-C693-41CB3F46C313}"/>
              </a:ext>
            </a:extLst>
          </p:cNvPr>
          <p:cNvPicPr>
            <a:picLocks noChangeAspect="1"/>
          </p:cNvPicPr>
          <p:nvPr/>
        </p:nvPicPr>
        <p:blipFill>
          <a:blip r:embed="rId2"/>
          <a:stretch>
            <a:fillRect/>
          </a:stretch>
        </p:blipFill>
        <p:spPr>
          <a:xfrm>
            <a:off x="3071306" y="6020967"/>
            <a:ext cx="5347626" cy="581866"/>
          </a:xfrm>
          <a:prstGeom prst="rect">
            <a:avLst/>
          </a:prstGeom>
        </p:spPr>
      </p:pic>
    </p:spTree>
    <p:extLst>
      <p:ext uri="{BB962C8B-B14F-4D97-AF65-F5344CB8AC3E}">
        <p14:creationId xmlns:p14="http://schemas.microsoft.com/office/powerpoint/2010/main" val="4201039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27F38-E8AB-8245-C727-0D2F5A091C71}"/>
              </a:ext>
            </a:extLst>
          </p:cNvPr>
          <p:cNvSpPr>
            <a:spLocks noGrp="1"/>
          </p:cNvSpPr>
          <p:nvPr>
            <p:ph type="title"/>
          </p:nvPr>
        </p:nvSpPr>
        <p:spPr/>
        <p:txBody>
          <a:bodyPr/>
          <a:lstStyle/>
          <a:p>
            <a:r>
              <a:rPr kumimoji="1" lang="zh-CN" altLang="en-US" dirty="0"/>
              <a:t>其他聚类方法：层次聚类</a:t>
            </a:r>
          </a:p>
        </p:txBody>
      </p:sp>
      <p:sp>
        <p:nvSpPr>
          <p:cNvPr id="3" name="内容占位符 2">
            <a:extLst>
              <a:ext uri="{FF2B5EF4-FFF2-40B4-BE49-F238E27FC236}">
                <a16:creationId xmlns:a16="http://schemas.microsoft.com/office/drawing/2014/main" id="{C134AEAA-A295-0BC3-0D57-B29F0C0446DE}"/>
              </a:ext>
            </a:extLst>
          </p:cNvPr>
          <p:cNvSpPr>
            <a:spLocks noGrp="1"/>
          </p:cNvSpPr>
          <p:nvPr>
            <p:ph idx="1"/>
          </p:nvPr>
        </p:nvSpPr>
        <p:spPr/>
        <p:txBody>
          <a:bodyPr>
            <a:normAutofit lnSpcReduction="10000"/>
          </a:bodyPr>
          <a:lstStyle/>
          <a:p>
            <a:r>
              <a:rPr kumimoji="1" lang="zh-CN" altLang="en-US" dirty="0"/>
              <a:t>层次聚类： 层次聚类是一种</a:t>
            </a:r>
            <a:r>
              <a:rPr kumimoji="1" lang="zh-CN" altLang="en-US" dirty="0">
                <a:solidFill>
                  <a:srgbClr val="FF0000"/>
                </a:solidFill>
              </a:rPr>
              <a:t>树形聚类</a:t>
            </a:r>
            <a:r>
              <a:rPr kumimoji="1" lang="zh-CN" altLang="en-US" dirty="0"/>
              <a:t>方法，可以分为凝聚型（自底向上）和分裂型（自顶向下）。以凝聚型为例，最开始每个数据点都是一个簇，然后通过计算簇之间的距离（如</a:t>
            </a:r>
            <a:r>
              <a:rPr kumimoji="1" lang="en-US" altLang="zh-CN" dirty="0"/>
              <a:t>L2</a:t>
            </a:r>
            <a:r>
              <a:rPr kumimoji="1" lang="zh-CN" altLang="en-US" dirty="0"/>
              <a:t>距离、最大距离等），将</a:t>
            </a:r>
            <a:r>
              <a:rPr kumimoji="1" lang="zh-CN" altLang="en-US" dirty="0">
                <a:solidFill>
                  <a:srgbClr val="FF0000"/>
                </a:solidFill>
              </a:rPr>
              <a:t>最相近的两个簇合并</a:t>
            </a:r>
            <a:r>
              <a:rPr kumimoji="1" lang="zh-CN" altLang="en-US" dirty="0"/>
              <a:t>，重复此过程直到所有数据点都在一个簇中。得到的层次结构可以表示为树状图（树状图），可以通过截断树状图来选择合适的簇数量。</a:t>
            </a:r>
          </a:p>
          <a:p>
            <a:r>
              <a:rPr kumimoji="1" lang="zh-CN" altLang="en-US" dirty="0"/>
              <a:t>优点：</a:t>
            </a:r>
          </a:p>
          <a:p>
            <a:pPr lvl="1"/>
            <a:r>
              <a:rPr kumimoji="1" lang="zh-CN" altLang="en-US" dirty="0">
                <a:solidFill>
                  <a:srgbClr val="FF0000"/>
                </a:solidFill>
              </a:rPr>
              <a:t>不需要预先设定</a:t>
            </a:r>
            <a:r>
              <a:rPr kumimoji="1" lang="zh-CN" altLang="en-US" dirty="0"/>
              <a:t>簇的数量。</a:t>
            </a:r>
          </a:p>
          <a:p>
            <a:pPr lvl="1"/>
            <a:r>
              <a:rPr kumimoji="1" lang="zh-CN" altLang="en-US" dirty="0"/>
              <a:t>可以得到层次结构的聚类结果，便于观察和解释。</a:t>
            </a:r>
          </a:p>
          <a:p>
            <a:r>
              <a:rPr kumimoji="1" lang="zh-CN" altLang="en-US" dirty="0"/>
              <a:t>缺点：</a:t>
            </a:r>
          </a:p>
          <a:p>
            <a:pPr lvl="1"/>
            <a:r>
              <a:rPr kumimoji="1" lang="zh-CN" altLang="en-US" dirty="0"/>
              <a:t>一旦合并或分裂，不能再进行调整。</a:t>
            </a:r>
          </a:p>
          <a:p>
            <a:pPr marL="0" indent="0">
              <a:buNone/>
            </a:pPr>
            <a:endParaRPr kumimoji="1" lang="zh-CN" altLang="en-US" dirty="0"/>
          </a:p>
        </p:txBody>
      </p:sp>
      <p:pic>
        <p:nvPicPr>
          <p:cNvPr id="5" name="图片 4">
            <a:extLst>
              <a:ext uri="{FF2B5EF4-FFF2-40B4-BE49-F238E27FC236}">
                <a16:creationId xmlns:a16="http://schemas.microsoft.com/office/drawing/2014/main" id="{BD3FD3A4-5B27-8A11-AF05-4F80530F3726}"/>
              </a:ext>
            </a:extLst>
          </p:cNvPr>
          <p:cNvPicPr>
            <a:picLocks noChangeAspect="1"/>
          </p:cNvPicPr>
          <p:nvPr/>
        </p:nvPicPr>
        <p:blipFill>
          <a:blip r:embed="rId2"/>
          <a:stretch>
            <a:fillRect/>
          </a:stretch>
        </p:blipFill>
        <p:spPr>
          <a:xfrm>
            <a:off x="3147321" y="6191860"/>
            <a:ext cx="5897357" cy="417512"/>
          </a:xfrm>
          <a:prstGeom prst="rect">
            <a:avLst/>
          </a:prstGeom>
        </p:spPr>
      </p:pic>
    </p:spTree>
    <p:extLst>
      <p:ext uri="{BB962C8B-B14F-4D97-AF65-F5344CB8AC3E}">
        <p14:creationId xmlns:p14="http://schemas.microsoft.com/office/powerpoint/2010/main" val="3971155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27F38-E8AB-8245-C727-0D2F5A091C71}"/>
              </a:ext>
            </a:extLst>
          </p:cNvPr>
          <p:cNvSpPr>
            <a:spLocks noGrp="1"/>
          </p:cNvSpPr>
          <p:nvPr>
            <p:ph type="title"/>
          </p:nvPr>
        </p:nvSpPr>
        <p:spPr/>
        <p:txBody>
          <a:bodyPr/>
          <a:lstStyle/>
          <a:p>
            <a:r>
              <a:rPr kumimoji="1" lang="zh-CN" altLang="en-US" dirty="0"/>
              <a:t>其他聚类方法：</a:t>
            </a:r>
            <a:r>
              <a:rPr kumimoji="1" lang="en-US" altLang="zh-CN" dirty="0"/>
              <a:t>DBSCAN</a:t>
            </a:r>
            <a:endParaRPr kumimoji="1" lang="zh-CN" altLang="en-US" dirty="0"/>
          </a:p>
        </p:txBody>
      </p:sp>
      <p:sp>
        <p:nvSpPr>
          <p:cNvPr id="3" name="内容占位符 2">
            <a:extLst>
              <a:ext uri="{FF2B5EF4-FFF2-40B4-BE49-F238E27FC236}">
                <a16:creationId xmlns:a16="http://schemas.microsoft.com/office/drawing/2014/main" id="{C134AEAA-A295-0BC3-0D57-B29F0C0446DE}"/>
              </a:ext>
            </a:extLst>
          </p:cNvPr>
          <p:cNvSpPr>
            <a:spLocks noGrp="1"/>
          </p:cNvSpPr>
          <p:nvPr>
            <p:ph idx="1"/>
          </p:nvPr>
        </p:nvSpPr>
        <p:spPr/>
        <p:txBody>
          <a:bodyPr>
            <a:normAutofit fontScale="92500" lnSpcReduction="10000"/>
          </a:bodyPr>
          <a:lstStyle/>
          <a:p>
            <a:pPr>
              <a:buFont typeface="+mj-lt"/>
              <a:buAutoNum type="arabicPeriod" startAt="3"/>
            </a:pPr>
            <a:r>
              <a:rPr lang="en" altLang="zh-CN" dirty="0">
                <a:effectLst/>
              </a:rPr>
              <a:t>DBSCAN</a:t>
            </a:r>
            <a:r>
              <a:rPr lang="zh-CN" altLang="en-US" dirty="0">
                <a:effectLst/>
              </a:rPr>
              <a:t>是一种基于</a:t>
            </a:r>
            <a:r>
              <a:rPr lang="zh-CN" altLang="en-US" dirty="0">
                <a:solidFill>
                  <a:srgbClr val="FF0000"/>
                </a:solidFill>
                <a:effectLst/>
              </a:rPr>
              <a:t>密度的聚类算法</a:t>
            </a:r>
            <a:r>
              <a:rPr lang="zh-CN" altLang="en-US" dirty="0">
                <a:effectLst/>
              </a:rPr>
              <a:t>。它定义了一个核心点的概念，即在给定半径</a:t>
            </a:r>
            <a:r>
              <a:rPr lang="el-GR" altLang="zh-CN" dirty="0">
                <a:effectLst/>
              </a:rPr>
              <a:t>ε</a:t>
            </a:r>
            <a:r>
              <a:rPr lang="zh-CN" altLang="en-US" dirty="0">
                <a:effectLst/>
              </a:rPr>
              <a:t>内有至少</a:t>
            </a:r>
            <a:r>
              <a:rPr lang="en" altLang="zh-CN" dirty="0" err="1">
                <a:effectLst/>
              </a:rPr>
              <a:t>MinPts</a:t>
            </a:r>
            <a:r>
              <a:rPr lang="zh-CN" altLang="en-US" dirty="0">
                <a:effectLst/>
              </a:rPr>
              <a:t>个数据点的点。</a:t>
            </a:r>
            <a:r>
              <a:rPr lang="en" altLang="zh-CN" dirty="0">
                <a:effectLst/>
              </a:rPr>
              <a:t>DBSCAN</a:t>
            </a:r>
            <a:r>
              <a:rPr lang="zh-CN" altLang="en-US" dirty="0">
                <a:effectLst/>
              </a:rPr>
              <a:t>首先从一个核心点开始，</a:t>
            </a:r>
            <a:r>
              <a:rPr lang="zh-CN" altLang="en-US" dirty="0">
                <a:solidFill>
                  <a:srgbClr val="FF0000"/>
                </a:solidFill>
                <a:effectLst/>
              </a:rPr>
              <a:t>将其半径</a:t>
            </a:r>
            <a:r>
              <a:rPr lang="el-GR" altLang="zh-CN" dirty="0">
                <a:solidFill>
                  <a:srgbClr val="FF0000"/>
                </a:solidFill>
                <a:effectLst/>
              </a:rPr>
              <a:t>ε</a:t>
            </a:r>
            <a:r>
              <a:rPr lang="zh-CN" altLang="en-US" dirty="0">
                <a:solidFill>
                  <a:srgbClr val="FF0000"/>
                </a:solidFill>
                <a:effectLst/>
              </a:rPr>
              <a:t>内的所有点归入同一个簇</a:t>
            </a:r>
            <a:r>
              <a:rPr lang="zh-CN" altLang="en-US" dirty="0">
                <a:effectLst/>
              </a:rPr>
              <a:t>，然后递归地对这些点进行相同的操作。当不能再扩展簇时，选择另一个核心点，继续构建新的簇。</a:t>
            </a:r>
            <a:r>
              <a:rPr lang="en" altLang="zh-CN" dirty="0">
                <a:effectLst/>
              </a:rPr>
              <a:t>DBSCAN</a:t>
            </a:r>
            <a:r>
              <a:rPr lang="zh-CN" altLang="en-US" dirty="0">
                <a:effectLst/>
              </a:rPr>
              <a:t>会自动找到簇的数量，并能识别并处理噪声点（即不属于任何簇的点）</a:t>
            </a:r>
            <a:endParaRPr lang="en" altLang="zh-CN" dirty="0">
              <a:effectLst/>
            </a:endParaRPr>
          </a:p>
          <a:p>
            <a:r>
              <a:rPr kumimoji="1" lang="zh-CN" altLang="en-US" dirty="0"/>
              <a:t>优点：</a:t>
            </a:r>
          </a:p>
          <a:p>
            <a:pPr lvl="1"/>
            <a:r>
              <a:rPr kumimoji="1" lang="zh-CN" altLang="en-US" dirty="0">
                <a:solidFill>
                  <a:srgbClr val="FF0000"/>
                </a:solidFill>
              </a:rPr>
              <a:t>不需要预先设定</a:t>
            </a:r>
            <a:r>
              <a:rPr kumimoji="1" lang="zh-CN" altLang="en-US" dirty="0"/>
              <a:t>簇的数量。</a:t>
            </a:r>
          </a:p>
          <a:p>
            <a:pPr lvl="1"/>
            <a:r>
              <a:rPr kumimoji="1" lang="zh-CN" altLang="en-US" dirty="0"/>
              <a:t>能够识别和处理</a:t>
            </a:r>
            <a:r>
              <a:rPr kumimoji="1" lang="zh-CN" altLang="en-US" dirty="0">
                <a:solidFill>
                  <a:srgbClr val="FF0000"/>
                </a:solidFill>
              </a:rPr>
              <a:t>噪声点</a:t>
            </a:r>
            <a:r>
              <a:rPr kumimoji="1" lang="zh-CN" altLang="en-US" dirty="0"/>
              <a:t>。</a:t>
            </a:r>
          </a:p>
          <a:p>
            <a:r>
              <a:rPr kumimoji="1" lang="zh-CN" altLang="en-US" dirty="0"/>
              <a:t>缺点：</a:t>
            </a:r>
          </a:p>
          <a:p>
            <a:pPr lvl="1"/>
            <a:r>
              <a:rPr kumimoji="1" lang="zh-CN" altLang="en-US" dirty="0"/>
              <a:t>对参数</a:t>
            </a:r>
            <a:r>
              <a:rPr kumimoji="1" lang="el-GR" altLang="zh-CN" dirty="0"/>
              <a:t>ε</a:t>
            </a:r>
            <a:r>
              <a:rPr kumimoji="1" lang="zh-CN" altLang="en-US" dirty="0"/>
              <a:t>和</a:t>
            </a:r>
            <a:r>
              <a:rPr kumimoji="1" lang="en" altLang="zh-CN" dirty="0" err="1"/>
              <a:t>MinPts</a:t>
            </a:r>
            <a:r>
              <a:rPr kumimoji="1" lang="zh-CN" altLang="en-US" dirty="0"/>
              <a:t>敏感，需要调整以获得合适的聚类结果。</a:t>
            </a:r>
          </a:p>
          <a:p>
            <a:pPr lvl="1"/>
            <a:r>
              <a:rPr kumimoji="1" lang="zh-CN" altLang="en-US" dirty="0"/>
              <a:t>对密度不均匀的数据集表现不佳。</a:t>
            </a:r>
          </a:p>
          <a:p>
            <a:endParaRPr kumimoji="1" lang="zh-CN" altLang="en-US" dirty="0"/>
          </a:p>
        </p:txBody>
      </p:sp>
      <p:pic>
        <p:nvPicPr>
          <p:cNvPr id="5" name="图片 4">
            <a:extLst>
              <a:ext uri="{FF2B5EF4-FFF2-40B4-BE49-F238E27FC236}">
                <a16:creationId xmlns:a16="http://schemas.microsoft.com/office/drawing/2014/main" id="{06F7BAC1-BFA7-AB4C-FAEC-2F56B79BFE66}"/>
              </a:ext>
            </a:extLst>
          </p:cNvPr>
          <p:cNvPicPr>
            <a:picLocks noChangeAspect="1"/>
          </p:cNvPicPr>
          <p:nvPr/>
        </p:nvPicPr>
        <p:blipFill>
          <a:blip r:embed="rId2"/>
          <a:stretch>
            <a:fillRect/>
          </a:stretch>
        </p:blipFill>
        <p:spPr>
          <a:xfrm>
            <a:off x="3816366" y="6080485"/>
            <a:ext cx="4559267" cy="562507"/>
          </a:xfrm>
          <a:prstGeom prst="rect">
            <a:avLst/>
          </a:prstGeom>
        </p:spPr>
      </p:pic>
    </p:spTree>
    <p:extLst>
      <p:ext uri="{BB962C8B-B14F-4D97-AF65-F5344CB8AC3E}">
        <p14:creationId xmlns:p14="http://schemas.microsoft.com/office/powerpoint/2010/main" val="1586827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D1B4A-DB49-C6FF-80C8-7613DCA18D3F}"/>
              </a:ext>
            </a:extLst>
          </p:cNvPr>
          <p:cNvSpPr>
            <a:spLocks noGrp="1"/>
          </p:cNvSpPr>
          <p:nvPr>
            <p:ph type="ctrTitle"/>
          </p:nvPr>
        </p:nvSpPr>
        <p:spPr>
          <a:xfrm>
            <a:off x="1524000" y="1295358"/>
            <a:ext cx="9144000" cy="2387600"/>
          </a:xfrm>
        </p:spPr>
        <p:txBody>
          <a:bodyPr/>
          <a:lstStyle/>
          <a:p>
            <a:r>
              <a:rPr kumimoji="1" lang="zh-CN" altLang="en-US" dirty="0"/>
              <a:t>接下来请两位同学分享</a:t>
            </a:r>
          </a:p>
        </p:txBody>
      </p:sp>
      <p:sp>
        <p:nvSpPr>
          <p:cNvPr id="3" name="副标题 2">
            <a:extLst>
              <a:ext uri="{FF2B5EF4-FFF2-40B4-BE49-F238E27FC236}">
                <a16:creationId xmlns:a16="http://schemas.microsoft.com/office/drawing/2014/main" id="{11C6476A-B8E9-C6F0-D608-7B13F658A57E}"/>
              </a:ext>
            </a:extLst>
          </p:cNvPr>
          <p:cNvSpPr>
            <a:spLocks noGrp="1"/>
          </p:cNvSpPr>
          <p:nvPr>
            <p:ph type="subTitle" idx="1"/>
          </p:nvPr>
        </p:nvSpPr>
        <p:spPr>
          <a:xfrm>
            <a:off x="1524000" y="4526323"/>
            <a:ext cx="9144000" cy="1655762"/>
          </a:xfrm>
        </p:spPr>
        <p:txBody>
          <a:bodyPr/>
          <a:lstStyle/>
          <a:p>
            <a:r>
              <a:rPr kumimoji="1" lang="zh-CN" altLang="en-US" dirty="0"/>
              <a:t>期中大作业讲评</a:t>
            </a:r>
            <a:br>
              <a:rPr kumimoji="1" lang="en-US" altLang="zh-CN" dirty="0"/>
            </a:br>
            <a:r>
              <a:rPr kumimoji="1" lang="zh-CN" altLang="en-US" dirty="0"/>
              <a:t>豆瓣数据集</a:t>
            </a:r>
          </a:p>
        </p:txBody>
      </p:sp>
    </p:spTree>
    <p:extLst>
      <p:ext uri="{BB962C8B-B14F-4D97-AF65-F5344CB8AC3E}">
        <p14:creationId xmlns:p14="http://schemas.microsoft.com/office/powerpoint/2010/main" val="2208137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90046-D843-4528-A27C-76AE9B7FFC1E}"/>
              </a:ext>
            </a:extLst>
          </p:cNvPr>
          <p:cNvSpPr>
            <a:spLocks noGrp="1"/>
          </p:cNvSpPr>
          <p:nvPr>
            <p:ph type="ctrTitle"/>
          </p:nvPr>
        </p:nvSpPr>
        <p:spPr/>
        <p:txBody>
          <a:bodyPr/>
          <a:lstStyle/>
          <a:p>
            <a:r>
              <a:rPr lang="zh-CN" altLang="en-US" dirty="0"/>
              <a:t>豆瓣电影聚类分析</a:t>
            </a:r>
          </a:p>
        </p:txBody>
      </p:sp>
      <p:sp>
        <p:nvSpPr>
          <p:cNvPr id="3" name="副标题 2">
            <a:extLst>
              <a:ext uri="{FF2B5EF4-FFF2-40B4-BE49-F238E27FC236}">
                <a16:creationId xmlns:a16="http://schemas.microsoft.com/office/drawing/2014/main" id="{2D6757AC-42BA-45EC-9C08-B6A20E8BFD4F}"/>
              </a:ext>
            </a:extLst>
          </p:cNvPr>
          <p:cNvSpPr>
            <a:spLocks noGrp="1"/>
          </p:cNvSpPr>
          <p:nvPr>
            <p:ph type="subTitle" idx="1"/>
          </p:nvPr>
        </p:nvSpPr>
        <p:spPr/>
        <p:txBody>
          <a:bodyPr/>
          <a:lstStyle/>
          <a:p>
            <a:r>
              <a:rPr lang="zh-CN" altLang="en-US" dirty="0"/>
              <a:t>熊江凯 </a:t>
            </a:r>
            <a:r>
              <a:rPr lang="en-US" altLang="zh-CN" dirty="0"/>
              <a:t>2000012515</a:t>
            </a:r>
            <a:endParaRPr lang="zh-CN" altLang="en-US" dirty="0"/>
          </a:p>
        </p:txBody>
      </p:sp>
    </p:spTree>
    <p:extLst>
      <p:ext uri="{BB962C8B-B14F-4D97-AF65-F5344CB8AC3E}">
        <p14:creationId xmlns:p14="http://schemas.microsoft.com/office/powerpoint/2010/main" val="3908931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714916-C28A-A2A6-822D-B4AB348845C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9EB8853-5B8A-1606-DC6E-557A0C944C4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5936995-4F64-33E7-3E35-F0894C2078EE}"/>
              </a:ext>
            </a:extLst>
          </p:cNvPr>
          <p:cNvPicPr>
            <a:picLocks noChangeAspect="1"/>
          </p:cNvPicPr>
          <p:nvPr/>
        </p:nvPicPr>
        <p:blipFill>
          <a:blip r:embed="rId3"/>
          <a:stretch>
            <a:fillRect/>
          </a:stretch>
        </p:blipFill>
        <p:spPr>
          <a:xfrm>
            <a:off x="-71570" y="0"/>
            <a:ext cx="12274395" cy="6818243"/>
          </a:xfrm>
          <a:prstGeom prst="rect">
            <a:avLst/>
          </a:prstGeom>
        </p:spPr>
      </p:pic>
    </p:spTree>
    <p:extLst>
      <p:ext uri="{BB962C8B-B14F-4D97-AF65-F5344CB8AC3E}">
        <p14:creationId xmlns:p14="http://schemas.microsoft.com/office/powerpoint/2010/main" val="3564476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B1F04-9006-4026-A396-8FAC8D0E929D}"/>
              </a:ext>
            </a:extLst>
          </p:cNvPr>
          <p:cNvSpPr>
            <a:spLocks noGrp="1"/>
          </p:cNvSpPr>
          <p:nvPr>
            <p:ph type="title"/>
          </p:nvPr>
        </p:nvSpPr>
        <p:spPr/>
        <p:txBody>
          <a:bodyPr/>
          <a:lstStyle/>
          <a:p>
            <a:r>
              <a:rPr lang="zh-CN" altLang="en-US" dirty="0"/>
              <a:t>题目分析</a:t>
            </a:r>
          </a:p>
        </p:txBody>
      </p:sp>
      <p:sp>
        <p:nvSpPr>
          <p:cNvPr id="3" name="内容占位符 2">
            <a:extLst>
              <a:ext uri="{FF2B5EF4-FFF2-40B4-BE49-F238E27FC236}">
                <a16:creationId xmlns:a16="http://schemas.microsoft.com/office/drawing/2014/main" id="{E6AB9190-5569-4B7A-87F7-D536C157A6DB}"/>
              </a:ext>
            </a:extLst>
          </p:cNvPr>
          <p:cNvSpPr>
            <a:spLocks noGrp="1"/>
          </p:cNvSpPr>
          <p:nvPr>
            <p:ph idx="1"/>
          </p:nvPr>
        </p:nvSpPr>
        <p:spPr/>
        <p:txBody>
          <a:bodyPr/>
          <a:lstStyle/>
          <a:p>
            <a:pPr>
              <a:buFont typeface="Wingdings" panose="05000000000000000000" pitchFamily="2" charset="2"/>
              <a:buChar char="l"/>
            </a:pPr>
            <a:r>
              <a:rPr lang="en-US" altLang="zh-CN" dirty="0"/>
              <a:t>Task1-4——</a:t>
            </a:r>
            <a:r>
              <a:rPr lang="zh-CN" altLang="en-US" dirty="0"/>
              <a:t>都是为了聚类做准备</a:t>
            </a:r>
            <a:r>
              <a:rPr lang="en-US" altLang="zh-CN" dirty="0"/>
              <a:t>——</a:t>
            </a:r>
            <a:r>
              <a:rPr lang="zh-CN" altLang="en-US" dirty="0"/>
              <a:t>聚类的目的是什么？</a:t>
            </a:r>
            <a:endParaRPr lang="en-US" altLang="zh-CN" dirty="0"/>
          </a:p>
          <a:p>
            <a:pPr>
              <a:buFont typeface="Wingdings" panose="05000000000000000000" pitchFamily="2" charset="2"/>
              <a:buChar char="l"/>
            </a:pPr>
            <a:r>
              <a:rPr lang="zh-CN" altLang="en-US" dirty="0"/>
              <a:t>聚类是为了推荐？呈现数据结构？都没错，但回到社会意义上，不本质</a:t>
            </a:r>
            <a:endParaRPr lang="en-US" altLang="zh-CN" dirty="0"/>
          </a:p>
          <a:p>
            <a:pPr>
              <a:buFont typeface="Wingdings" panose="05000000000000000000" pitchFamily="2" charset="2"/>
              <a:buChar char="l"/>
            </a:pPr>
            <a:r>
              <a:rPr lang="zh-CN" altLang="en-US" dirty="0"/>
              <a:t>聚类是为了类别内的自我强化，类别间的秩序和发展</a:t>
            </a:r>
            <a:endParaRPr lang="en-US" altLang="zh-CN" dirty="0"/>
          </a:p>
          <a:p>
            <a:pPr marL="0" indent="0">
              <a:buNone/>
            </a:pPr>
            <a:r>
              <a:rPr lang="en-US" altLang="zh-CN" dirty="0"/>
              <a:t>——Durkheim, E. (1893). The Division of </a:t>
            </a:r>
            <a:r>
              <a:rPr lang="en-US" altLang="zh-CN" dirty="0" err="1"/>
              <a:t>Labour</a:t>
            </a:r>
            <a:r>
              <a:rPr lang="en-US" altLang="zh-CN" dirty="0"/>
              <a:t> in Society. Free Press.</a:t>
            </a:r>
          </a:p>
          <a:p>
            <a:pPr>
              <a:buFont typeface="Wingdings" panose="05000000000000000000" pitchFamily="2" charset="2"/>
              <a:buChar char="l"/>
            </a:pPr>
            <a:r>
              <a:rPr lang="zh-CN" altLang="en-US" dirty="0"/>
              <a:t>而对于电影聚类而言，强化和发展的动力来源于“用户”</a:t>
            </a:r>
            <a:endParaRPr lang="en-US" altLang="zh-CN" dirty="0"/>
          </a:p>
          <a:p>
            <a:pPr>
              <a:buFont typeface="Wingdings" panose="05000000000000000000" pitchFamily="2" charset="2"/>
              <a:buChar char="l"/>
            </a:pPr>
            <a:r>
              <a:rPr lang="en-US" altLang="zh-CN" dirty="0"/>
              <a:t>Features</a:t>
            </a:r>
            <a:r>
              <a:rPr lang="zh-CN" altLang="en-US" dirty="0"/>
              <a:t>的分布</a:t>
            </a:r>
            <a:r>
              <a:rPr lang="en-US" altLang="zh-CN" dirty="0"/>
              <a:t>——</a:t>
            </a:r>
            <a:r>
              <a:rPr lang="zh-CN" altLang="en-US" dirty="0"/>
              <a:t>信息的源头</a:t>
            </a:r>
            <a:endParaRPr lang="en-US" altLang="zh-CN" dirty="0"/>
          </a:p>
          <a:p>
            <a:pPr marL="0" indent="0">
              <a:buNone/>
            </a:pPr>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A1CAA1F3-691C-FF4C-6466-6CD66D27316D}"/>
              </a:ext>
            </a:extLst>
          </p:cNvPr>
          <p:cNvPicPr>
            <a:picLocks noChangeAspect="1"/>
          </p:cNvPicPr>
          <p:nvPr/>
        </p:nvPicPr>
        <p:blipFill rotWithShape="1">
          <a:blip r:embed="rId2"/>
          <a:srcRect r="42982"/>
          <a:stretch/>
        </p:blipFill>
        <p:spPr>
          <a:xfrm>
            <a:off x="193842" y="4308114"/>
            <a:ext cx="4431632" cy="2597057"/>
          </a:xfrm>
          <a:prstGeom prst="rect">
            <a:avLst/>
          </a:prstGeom>
        </p:spPr>
      </p:pic>
      <p:pic>
        <p:nvPicPr>
          <p:cNvPr id="5" name="图片 4">
            <a:extLst>
              <a:ext uri="{FF2B5EF4-FFF2-40B4-BE49-F238E27FC236}">
                <a16:creationId xmlns:a16="http://schemas.microsoft.com/office/drawing/2014/main" id="{BCE68C4C-EDF8-EFC4-545A-7C2C84F3D27A}"/>
              </a:ext>
            </a:extLst>
          </p:cNvPr>
          <p:cNvPicPr>
            <a:picLocks noChangeAspect="1"/>
          </p:cNvPicPr>
          <p:nvPr/>
        </p:nvPicPr>
        <p:blipFill rotWithShape="1">
          <a:blip r:embed="rId3"/>
          <a:srcRect r="45511"/>
          <a:stretch/>
        </p:blipFill>
        <p:spPr>
          <a:xfrm>
            <a:off x="4251159" y="4402809"/>
            <a:ext cx="4235115" cy="2502362"/>
          </a:xfrm>
          <a:prstGeom prst="rect">
            <a:avLst/>
          </a:prstGeom>
        </p:spPr>
      </p:pic>
      <p:pic>
        <p:nvPicPr>
          <p:cNvPr id="6" name="图片 5">
            <a:extLst>
              <a:ext uri="{FF2B5EF4-FFF2-40B4-BE49-F238E27FC236}">
                <a16:creationId xmlns:a16="http://schemas.microsoft.com/office/drawing/2014/main" id="{5BC20D6B-F4C7-40DA-A574-E72EFC96FC60}"/>
              </a:ext>
            </a:extLst>
          </p:cNvPr>
          <p:cNvPicPr>
            <a:picLocks noChangeAspect="1"/>
          </p:cNvPicPr>
          <p:nvPr/>
        </p:nvPicPr>
        <p:blipFill rotWithShape="1">
          <a:blip r:embed="rId4"/>
          <a:srcRect l="-1" r="47833"/>
          <a:stretch/>
        </p:blipFill>
        <p:spPr>
          <a:xfrm>
            <a:off x="8004476" y="4197688"/>
            <a:ext cx="4054642" cy="2817908"/>
          </a:xfrm>
          <a:prstGeom prst="rect">
            <a:avLst/>
          </a:prstGeom>
        </p:spPr>
      </p:pic>
    </p:spTree>
    <p:extLst>
      <p:ext uri="{BB962C8B-B14F-4D97-AF65-F5344CB8AC3E}">
        <p14:creationId xmlns:p14="http://schemas.microsoft.com/office/powerpoint/2010/main" val="3487619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328AA-8699-4A9F-9B8A-504B5AFBD67D}"/>
              </a:ext>
            </a:extLst>
          </p:cNvPr>
          <p:cNvSpPr>
            <a:spLocks noGrp="1"/>
          </p:cNvSpPr>
          <p:nvPr>
            <p:ph type="title"/>
          </p:nvPr>
        </p:nvSpPr>
        <p:spPr/>
        <p:txBody>
          <a:bodyPr/>
          <a:lstStyle/>
          <a:p>
            <a:r>
              <a:rPr lang="zh-CN" altLang="en-US" dirty="0"/>
              <a:t>特征融合</a:t>
            </a:r>
          </a:p>
        </p:txBody>
      </p:sp>
      <p:sp>
        <p:nvSpPr>
          <p:cNvPr id="3" name="内容占位符 2">
            <a:extLst>
              <a:ext uri="{FF2B5EF4-FFF2-40B4-BE49-F238E27FC236}">
                <a16:creationId xmlns:a16="http://schemas.microsoft.com/office/drawing/2014/main" id="{ABE75894-0E97-48CA-B6FB-023E6E986D41}"/>
              </a:ext>
            </a:extLst>
          </p:cNvPr>
          <p:cNvSpPr>
            <a:spLocks noGrp="1"/>
          </p:cNvSpPr>
          <p:nvPr>
            <p:ph idx="1"/>
          </p:nvPr>
        </p:nvSpPr>
        <p:spPr/>
        <p:txBody>
          <a:bodyPr/>
          <a:lstStyle/>
          <a:p>
            <a:pPr>
              <a:buFont typeface="Wingdings" panose="05000000000000000000" pitchFamily="2" charset="2"/>
              <a:buChar char="l"/>
            </a:pPr>
            <a:r>
              <a:rPr lang="zh-CN" altLang="en-US" dirty="0"/>
              <a:t>融合之前理解一下</a:t>
            </a:r>
            <a:r>
              <a:rPr lang="en-US" altLang="zh-CN" dirty="0" err="1"/>
              <a:t>kmeans</a:t>
            </a:r>
            <a:r>
              <a:rPr lang="zh-CN" altLang="en-US" dirty="0"/>
              <a:t>聚类的本质</a:t>
            </a:r>
            <a:r>
              <a:rPr lang="en-US" altLang="zh-CN" dirty="0"/>
              <a:t>——</a:t>
            </a:r>
            <a:r>
              <a:rPr lang="zh-CN" altLang="en-US" dirty="0"/>
              <a:t>基于距离的分类</a:t>
            </a:r>
            <a:endParaRPr lang="en-US" altLang="zh-CN" dirty="0"/>
          </a:p>
          <a:p>
            <a:pPr>
              <a:buFont typeface="Wingdings" panose="05000000000000000000" pitchFamily="2" charset="2"/>
              <a:buChar char="l"/>
            </a:pPr>
            <a:r>
              <a:rPr lang="zh-CN" altLang="en-US" dirty="0"/>
              <a:t>距离</a:t>
            </a:r>
            <a:r>
              <a:rPr lang="en-US" altLang="zh-CN" dirty="0"/>
              <a:t>——</a:t>
            </a:r>
            <a:r>
              <a:rPr lang="zh-CN" altLang="en-US" dirty="0"/>
              <a:t>取决于</a:t>
            </a:r>
            <a:r>
              <a:rPr lang="en-US" altLang="zh-CN" dirty="0"/>
              <a:t>features</a:t>
            </a:r>
            <a:r>
              <a:rPr lang="zh-CN" altLang="en-US" dirty="0"/>
              <a:t>维度，在</a:t>
            </a:r>
            <a:r>
              <a:rPr lang="en-US" altLang="zh-CN" dirty="0"/>
              <a:t>features</a:t>
            </a:r>
            <a:r>
              <a:rPr lang="zh-CN" altLang="en-US" dirty="0"/>
              <a:t>给定的前提下，单位将有决定性作用</a:t>
            </a:r>
            <a:endParaRPr lang="en-US" altLang="zh-CN" dirty="0"/>
          </a:p>
          <a:p>
            <a:pPr marL="0" indent="0">
              <a:buNone/>
            </a:pPr>
            <a:r>
              <a:rPr lang="zh-CN" altLang="en-US" dirty="0"/>
              <a:t>例子：</a:t>
            </a:r>
            <a:r>
              <a:rPr lang="en" altLang="zh-CN" dirty="0"/>
              <a:t> </a:t>
            </a:r>
            <a:r>
              <a:rPr lang="en" altLang="zh-CN" sz="1600" dirty="0"/>
              <a:t>Kaufman, L., &amp; </a:t>
            </a:r>
            <a:r>
              <a:rPr lang="en" altLang="zh-CN" sz="1600" dirty="0" err="1"/>
              <a:t>Rousseeuw</a:t>
            </a:r>
            <a:r>
              <a:rPr lang="en" altLang="zh-CN" sz="1600" dirty="0"/>
              <a:t>, P. J. (2005). Finding Groups in Data: An Introduction to Cluster Analysis. Wiley.</a:t>
            </a:r>
          </a:p>
          <a:p>
            <a:pPr marL="0" indent="0">
              <a:buNone/>
            </a:pPr>
            <a:endParaRPr lang="en" altLang="zh-CN" dirty="0"/>
          </a:p>
          <a:p>
            <a:pPr marL="0" indent="0">
              <a:buNone/>
            </a:pPr>
            <a:endParaRPr lang="en" altLang="zh-CN" dirty="0"/>
          </a:p>
          <a:p>
            <a:pPr marL="0" indent="0">
              <a:buNone/>
            </a:pPr>
            <a:endParaRPr lang="en-US" altLang="zh-CN" dirty="0"/>
          </a:p>
          <a:p>
            <a:pPr marL="0" indent="0">
              <a:buNone/>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endParaRPr lang="zh-CN" altLang="en-US" dirty="0"/>
          </a:p>
        </p:txBody>
      </p:sp>
      <p:pic>
        <p:nvPicPr>
          <p:cNvPr id="6" name="图片 5">
            <a:extLst>
              <a:ext uri="{FF2B5EF4-FFF2-40B4-BE49-F238E27FC236}">
                <a16:creationId xmlns:a16="http://schemas.microsoft.com/office/drawing/2014/main" id="{8F7AB011-A1CD-1349-3E92-9A71F764A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953" y="3188822"/>
            <a:ext cx="3397250" cy="3382575"/>
          </a:xfrm>
          <a:prstGeom prst="rect">
            <a:avLst/>
          </a:prstGeom>
        </p:spPr>
      </p:pic>
      <p:pic>
        <p:nvPicPr>
          <p:cNvPr id="8" name="图片 7">
            <a:extLst>
              <a:ext uri="{FF2B5EF4-FFF2-40B4-BE49-F238E27FC236}">
                <a16:creationId xmlns:a16="http://schemas.microsoft.com/office/drawing/2014/main" id="{7E1E4E9F-979C-94AC-3A07-FF3CD2BB6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06790"/>
            <a:ext cx="3185160" cy="3364607"/>
          </a:xfrm>
          <a:prstGeom prst="rect">
            <a:avLst/>
          </a:prstGeom>
        </p:spPr>
      </p:pic>
    </p:spTree>
    <p:extLst>
      <p:ext uri="{BB962C8B-B14F-4D97-AF65-F5344CB8AC3E}">
        <p14:creationId xmlns:p14="http://schemas.microsoft.com/office/powerpoint/2010/main" val="3700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328AA-8699-4A9F-9B8A-504B5AFBD67D}"/>
              </a:ext>
            </a:extLst>
          </p:cNvPr>
          <p:cNvSpPr>
            <a:spLocks noGrp="1"/>
          </p:cNvSpPr>
          <p:nvPr>
            <p:ph type="title"/>
          </p:nvPr>
        </p:nvSpPr>
        <p:spPr/>
        <p:txBody>
          <a:bodyPr/>
          <a:lstStyle/>
          <a:p>
            <a:r>
              <a:rPr lang="zh-CN" altLang="en-US" dirty="0"/>
              <a:t>特征融合</a:t>
            </a:r>
          </a:p>
        </p:txBody>
      </p:sp>
      <p:sp>
        <p:nvSpPr>
          <p:cNvPr id="9" name="内容占位符 2">
            <a:extLst>
              <a:ext uri="{FF2B5EF4-FFF2-40B4-BE49-F238E27FC236}">
                <a16:creationId xmlns:a16="http://schemas.microsoft.com/office/drawing/2014/main" id="{22136FAF-583A-0118-37A2-89058B556413}"/>
              </a:ext>
            </a:extLst>
          </p:cNvPr>
          <p:cNvSpPr txBox="1">
            <a:spLocks/>
          </p:cNvSpPr>
          <p:nvPr/>
        </p:nvSpPr>
        <p:spPr>
          <a:xfrm>
            <a:off x="7448791" y="1737360"/>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dirty="0"/>
              <a:t>因此，</a:t>
            </a:r>
            <a:r>
              <a:rPr lang="en-US" altLang="zh-CN" dirty="0" err="1"/>
              <a:t>kmeans</a:t>
            </a:r>
            <a:r>
              <a:rPr lang="zh-CN" altLang="en-US" dirty="0"/>
              <a:t>聚类我们需要做的</a:t>
            </a:r>
            <a:endParaRPr lang="en-US" altLang="zh-CN" dirty="0"/>
          </a:p>
          <a:p>
            <a:pPr marL="0" indent="0">
              <a:buNone/>
            </a:pPr>
            <a:r>
              <a:rPr lang="zh-CN" altLang="en-US" dirty="0"/>
              <a:t>（</a:t>
            </a:r>
            <a:r>
              <a:rPr lang="en-US" altLang="zh-CN" dirty="0"/>
              <a:t>1</a:t>
            </a:r>
            <a:r>
              <a:rPr lang="zh-CN" altLang="en-US" dirty="0"/>
              <a:t>）明确自己想要的聚类结果</a:t>
            </a:r>
            <a:endParaRPr lang="en-US" altLang="zh-CN" dirty="0"/>
          </a:p>
          <a:p>
            <a:pPr marL="0" indent="0">
              <a:buNone/>
            </a:pPr>
            <a:r>
              <a:rPr lang="zh-CN" altLang="en-US" dirty="0"/>
              <a:t>（</a:t>
            </a:r>
            <a:r>
              <a:rPr lang="en-US" altLang="zh-CN" dirty="0"/>
              <a:t>2</a:t>
            </a:r>
            <a:r>
              <a:rPr lang="zh-CN" altLang="en-US" dirty="0"/>
              <a:t>）确保</a:t>
            </a:r>
            <a:r>
              <a:rPr lang="en-US" altLang="zh-CN" dirty="0"/>
              <a:t>features</a:t>
            </a:r>
            <a:r>
              <a:rPr lang="zh-CN" altLang="en-US" dirty="0"/>
              <a:t>噪声尽可能少</a:t>
            </a:r>
            <a:endParaRPr lang="en-US" altLang="zh-CN" dirty="0"/>
          </a:p>
          <a:p>
            <a:pPr marL="0" indent="0">
              <a:buNone/>
            </a:pPr>
            <a:r>
              <a:rPr lang="zh-CN" altLang="en-US" dirty="0"/>
              <a:t>（</a:t>
            </a:r>
            <a:r>
              <a:rPr lang="en-US" altLang="zh-CN" dirty="0"/>
              <a:t>3</a:t>
            </a:r>
            <a:r>
              <a:rPr lang="zh-CN" altLang="en-US" dirty="0"/>
              <a:t>）根据自己想要的结果设计评估指标</a:t>
            </a:r>
            <a:endParaRPr lang="en-US" altLang="zh-CN" dirty="0"/>
          </a:p>
          <a:p>
            <a:pPr marL="0" indent="0">
              <a:buNone/>
            </a:pPr>
            <a:r>
              <a:rPr lang="zh-CN" altLang="en-US" dirty="0"/>
              <a:t>（</a:t>
            </a:r>
            <a:r>
              <a:rPr lang="en-US" altLang="zh-CN" dirty="0"/>
              <a:t>4</a:t>
            </a:r>
            <a:r>
              <a:rPr lang="zh-CN" altLang="en-US" dirty="0"/>
              <a:t>）调整</a:t>
            </a:r>
            <a:r>
              <a:rPr lang="en-US" altLang="zh-CN" dirty="0"/>
              <a:t>features</a:t>
            </a:r>
            <a:r>
              <a:rPr lang="zh-CN" altLang="en-US" dirty="0"/>
              <a:t>之间的权重</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Font typeface="Calibri" panose="020F0502020204030204" pitchFamily="34" charset="0"/>
              <a:buNone/>
            </a:pPr>
            <a:endParaRPr lang="zh-CN" altLang="en-US" dirty="0"/>
          </a:p>
        </p:txBody>
      </p:sp>
      <p:pic>
        <p:nvPicPr>
          <p:cNvPr id="11" name="图片 10">
            <a:extLst>
              <a:ext uri="{FF2B5EF4-FFF2-40B4-BE49-F238E27FC236}">
                <a16:creationId xmlns:a16="http://schemas.microsoft.com/office/drawing/2014/main" id="{47736D72-05FE-C413-F27A-C55697535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7361"/>
            <a:ext cx="7448791" cy="4023360"/>
          </a:xfrm>
          <a:prstGeom prst="rect">
            <a:avLst/>
          </a:prstGeom>
        </p:spPr>
      </p:pic>
    </p:spTree>
    <p:extLst>
      <p:ext uri="{BB962C8B-B14F-4D97-AF65-F5344CB8AC3E}">
        <p14:creationId xmlns:p14="http://schemas.microsoft.com/office/powerpoint/2010/main" val="94665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328AA-8699-4A9F-9B8A-504B5AFBD67D}"/>
              </a:ext>
            </a:extLst>
          </p:cNvPr>
          <p:cNvSpPr>
            <a:spLocks noGrp="1"/>
          </p:cNvSpPr>
          <p:nvPr>
            <p:ph type="title"/>
          </p:nvPr>
        </p:nvSpPr>
        <p:spPr/>
        <p:txBody>
          <a:bodyPr/>
          <a:lstStyle/>
          <a:p>
            <a:r>
              <a:rPr lang="zh-CN" altLang="en-US" dirty="0"/>
              <a:t>电影聚类结果</a:t>
            </a:r>
            <a:r>
              <a:rPr lang="en-US" altLang="zh-CN" dirty="0"/>
              <a:t>——</a:t>
            </a:r>
            <a:r>
              <a:rPr lang="zh-CN" altLang="en-US" dirty="0"/>
              <a:t>如何衡量？</a:t>
            </a:r>
          </a:p>
        </p:txBody>
      </p:sp>
      <p:pic>
        <p:nvPicPr>
          <p:cNvPr id="6" name="图片 5">
            <a:extLst>
              <a:ext uri="{FF2B5EF4-FFF2-40B4-BE49-F238E27FC236}">
                <a16:creationId xmlns:a16="http://schemas.microsoft.com/office/drawing/2014/main" id="{86E90A71-A65B-C2DD-E094-EF0723ACB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8" y="1708727"/>
            <a:ext cx="2574637" cy="5149273"/>
          </a:xfrm>
          <a:prstGeom prst="rect">
            <a:avLst/>
          </a:prstGeom>
        </p:spPr>
      </p:pic>
      <p:pic>
        <p:nvPicPr>
          <p:cNvPr id="8" name="图片 7">
            <a:extLst>
              <a:ext uri="{FF2B5EF4-FFF2-40B4-BE49-F238E27FC236}">
                <a16:creationId xmlns:a16="http://schemas.microsoft.com/office/drawing/2014/main" id="{18089C10-4EB8-E84C-6B51-D7704480A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767" y="1708724"/>
            <a:ext cx="2666011" cy="5149273"/>
          </a:xfrm>
          <a:prstGeom prst="rect">
            <a:avLst/>
          </a:prstGeom>
        </p:spPr>
      </p:pic>
      <p:pic>
        <p:nvPicPr>
          <p:cNvPr id="14" name="图片 13">
            <a:extLst>
              <a:ext uri="{FF2B5EF4-FFF2-40B4-BE49-F238E27FC236}">
                <a16:creationId xmlns:a16="http://schemas.microsoft.com/office/drawing/2014/main" id="{7D41C104-1CBC-2727-842E-C017D3DA2165}"/>
              </a:ext>
            </a:extLst>
          </p:cNvPr>
          <p:cNvPicPr>
            <a:picLocks noChangeAspect="1"/>
          </p:cNvPicPr>
          <p:nvPr/>
        </p:nvPicPr>
        <p:blipFill rotWithShape="1">
          <a:blip r:embed="rId4">
            <a:extLst>
              <a:ext uri="{28A0092B-C50C-407E-A947-70E740481C1C}">
                <a14:useLocalDpi xmlns:a14="http://schemas.microsoft.com/office/drawing/2010/main" val="0"/>
              </a:ext>
            </a:extLst>
          </a:blip>
          <a:srcRect t="3049" r="5339"/>
          <a:stretch/>
        </p:blipFill>
        <p:spPr>
          <a:xfrm>
            <a:off x="2439785" y="1708726"/>
            <a:ext cx="2145930" cy="5149273"/>
          </a:xfrm>
          <a:prstGeom prst="rect">
            <a:avLst/>
          </a:prstGeom>
        </p:spPr>
      </p:pic>
      <p:pic>
        <p:nvPicPr>
          <p:cNvPr id="16" name="图片 15">
            <a:extLst>
              <a:ext uri="{FF2B5EF4-FFF2-40B4-BE49-F238E27FC236}">
                <a16:creationId xmlns:a16="http://schemas.microsoft.com/office/drawing/2014/main" id="{9D423611-E16A-BA43-FF2C-9789DA9F13C5}"/>
              </a:ext>
            </a:extLst>
          </p:cNvPr>
          <p:cNvPicPr>
            <a:picLocks noChangeAspect="1"/>
          </p:cNvPicPr>
          <p:nvPr/>
        </p:nvPicPr>
        <p:blipFill rotWithShape="1">
          <a:blip r:embed="rId5">
            <a:extLst>
              <a:ext uri="{28A0092B-C50C-407E-A947-70E740481C1C}">
                <a14:useLocalDpi xmlns:a14="http://schemas.microsoft.com/office/drawing/2010/main" val="0"/>
              </a:ext>
            </a:extLst>
          </a:blip>
          <a:srcRect t="3037"/>
          <a:stretch/>
        </p:blipFill>
        <p:spPr>
          <a:xfrm>
            <a:off x="4534093" y="1708726"/>
            <a:ext cx="2741263" cy="5149274"/>
          </a:xfrm>
          <a:prstGeom prst="rect">
            <a:avLst/>
          </a:prstGeom>
        </p:spPr>
      </p:pic>
      <p:pic>
        <p:nvPicPr>
          <p:cNvPr id="18" name="图片 17">
            <a:extLst>
              <a:ext uri="{FF2B5EF4-FFF2-40B4-BE49-F238E27FC236}">
                <a16:creationId xmlns:a16="http://schemas.microsoft.com/office/drawing/2014/main" id="{66F8B0C7-4CE9-8968-0DDB-7CFE39E34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5676" y="1708725"/>
            <a:ext cx="2687986" cy="5149274"/>
          </a:xfrm>
          <a:prstGeom prst="rect">
            <a:avLst/>
          </a:prstGeom>
        </p:spPr>
      </p:pic>
      <p:sp>
        <p:nvSpPr>
          <p:cNvPr id="20" name="文本框 19">
            <a:extLst>
              <a:ext uri="{FF2B5EF4-FFF2-40B4-BE49-F238E27FC236}">
                <a16:creationId xmlns:a16="http://schemas.microsoft.com/office/drawing/2014/main" id="{E7EF50E3-CF08-3C14-9D0E-53E9F97FE8EE}"/>
              </a:ext>
            </a:extLst>
          </p:cNvPr>
          <p:cNvSpPr txBox="1"/>
          <p:nvPr/>
        </p:nvSpPr>
        <p:spPr>
          <a:xfrm>
            <a:off x="1015833" y="1775168"/>
            <a:ext cx="1342505" cy="369332"/>
          </a:xfrm>
          <a:prstGeom prst="rect">
            <a:avLst/>
          </a:prstGeom>
          <a:noFill/>
        </p:spPr>
        <p:txBody>
          <a:bodyPr wrap="square" rtlCol="0">
            <a:spAutoFit/>
          </a:bodyPr>
          <a:lstStyle/>
          <a:p>
            <a:r>
              <a:rPr kumimoji="1" lang="zh-CN" altLang="en-US" b="1" dirty="0">
                <a:solidFill>
                  <a:schemeClr val="bg1"/>
                </a:solidFill>
              </a:rPr>
              <a:t>国际大片</a:t>
            </a:r>
          </a:p>
        </p:txBody>
      </p:sp>
      <p:sp>
        <p:nvSpPr>
          <p:cNvPr id="21" name="文本框 20">
            <a:extLst>
              <a:ext uri="{FF2B5EF4-FFF2-40B4-BE49-F238E27FC236}">
                <a16:creationId xmlns:a16="http://schemas.microsoft.com/office/drawing/2014/main" id="{EDF81911-357C-14F5-1C06-D909231D139B}"/>
              </a:ext>
            </a:extLst>
          </p:cNvPr>
          <p:cNvSpPr txBox="1"/>
          <p:nvPr/>
        </p:nvSpPr>
        <p:spPr>
          <a:xfrm>
            <a:off x="10924297" y="1775168"/>
            <a:ext cx="1342505" cy="369332"/>
          </a:xfrm>
          <a:prstGeom prst="rect">
            <a:avLst/>
          </a:prstGeom>
          <a:noFill/>
        </p:spPr>
        <p:txBody>
          <a:bodyPr wrap="square" rtlCol="0">
            <a:spAutoFit/>
          </a:bodyPr>
          <a:lstStyle/>
          <a:p>
            <a:r>
              <a:rPr kumimoji="1" lang="zh-CN" altLang="en-US" b="1" dirty="0">
                <a:solidFill>
                  <a:schemeClr val="bg1"/>
                </a:solidFill>
              </a:rPr>
              <a:t>恐怖片</a:t>
            </a:r>
          </a:p>
        </p:txBody>
      </p:sp>
      <p:sp>
        <p:nvSpPr>
          <p:cNvPr id="22" name="文本框 21">
            <a:extLst>
              <a:ext uri="{FF2B5EF4-FFF2-40B4-BE49-F238E27FC236}">
                <a16:creationId xmlns:a16="http://schemas.microsoft.com/office/drawing/2014/main" id="{3A23CA7C-6B5C-E027-2520-0AD79B9CAE56}"/>
              </a:ext>
            </a:extLst>
          </p:cNvPr>
          <p:cNvSpPr txBox="1"/>
          <p:nvPr/>
        </p:nvSpPr>
        <p:spPr>
          <a:xfrm>
            <a:off x="8378227" y="1746875"/>
            <a:ext cx="1342505" cy="369332"/>
          </a:xfrm>
          <a:prstGeom prst="rect">
            <a:avLst/>
          </a:prstGeom>
          <a:noFill/>
        </p:spPr>
        <p:txBody>
          <a:bodyPr wrap="square" rtlCol="0">
            <a:spAutoFit/>
          </a:bodyPr>
          <a:lstStyle/>
          <a:p>
            <a:r>
              <a:rPr kumimoji="1" lang="zh-CN" altLang="en-US" b="1" dirty="0">
                <a:solidFill>
                  <a:schemeClr val="bg1"/>
                </a:solidFill>
              </a:rPr>
              <a:t>纯烂片</a:t>
            </a:r>
          </a:p>
        </p:txBody>
      </p:sp>
      <p:sp>
        <p:nvSpPr>
          <p:cNvPr id="23" name="文本框 22">
            <a:extLst>
              <a:ext uri="{FF2B5EF4-FFF2-40B4-BE49-F238E27FC236}">
                <a16:creationId xmlns:a16="http://schemas.microsoft.com/office/drawing/2014/main" id="{04C4F3FF-74ED-BBB2-50E3-497EC06BB97C}"/>
              </a:ext>
            </a:extLst>
          </p:cNvPr>
          <p:cNvSpPr txBox="1"/>
          <p:nvPr/>
        </p:nvSpPr>
        <p:spPr>
          <a:xfrm>
            <a:off x="5823658" y="1795366"/>
            <a:ext cx="1342505" cy="369332"/>
          </a:xfrm>
          <a:prstGeom prst="rect">
            <a:avLst/>
          </a:prstGeom>
          <a:noFill/>
        </p:spPr>
        <p:txBody>
          <a:bodyPr wrap="square" rtlCol="0">
            <a:spAutoFit/>
          </a:bodyPr>
          <a:lstStyle/>
          <a:p>
            <a:r>
              <a:rPr kumimoji="1" lang="zh-CN" altLang="en-US" b="1" dirty="0">
                <a:solidFill>
                  <a:schemeClr val="bg1"/>
                </a:solidFill>
              </a:rPr>
              <a:t>冷门佳作</a:t>
            </a:r>
          </a:p>
        </p:txBody>
      </p:sp>
      <p:sp>
        <p:nvSpPr>
          <p:cNvPr id="24" name="文本框 23">
            <a:extLst>
              <a:ext uri="{FF2B5EF4-FFF2-40B4-BE49-F238E27FC236}">
                <a16:creationId xmlns:a16="http://schemas.microsoft.com/office/drawing/2014/main" id="{134682BA-4CF9-B720-5D6B-69862C5BFF5B}"/>
              </a:ext>
            </a:extLst>
          </p:cNvPr>
          <p:cNvSpPr txBox="1"/>
          <p:nvPr/>
        </p:nvSpPr>
        <p:spPr>
          <a:xfrm>
            <a:off x="3254265" y="1782714"/>
            <a:ext cx="1342505" cy="369332"/>
          </a:xfrm>
          <a:prstGeom prst="rect">
            <a:avLst/>
          </a:prstGeom>
          <a:noFill/>
        </p:spPr>
        <p:txBody>
          <a:bodyPr wrap="square" rtlCol="0">
            <a:spAutoFit/>
          </a:bodyPr>
          <a:lstStyle/>
          <a:p>
            <a:r>
              <a:rPr kumimoji="1" lang="zh-CN" altLang="en-US" b="1" dirty="0">
                <a:solidFill>
                  <a:schemeClr val="bg1"/>
                </a:solidFill>
              </a:rPr>
              <a:t>国内爆款</a:t>
            </a:r>
          </a:p>
        </p:txBody>
      </p:sp>
    </p:spTree>
    <p:extLst>
      <p:ext uri="{BB962C8B-B14F-4D97-AF65-F5344CB8AC3E}">
        <p14:creationId xmlns:p14="http://schemas.microsoft.com/office/powerpoint/2010/main" val="1193437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328AA-8699-4A9F-9B8A-504B5AFBD67D}"/>
              </a:ext>
            </a:extLst>
          </p:cNvPr>
          <p:cNvSpPr>
            <a:spLocks noGrp="1"/>
          </p:cNvSpPr>
          <p:nvPr>
            <p:ph type="title"/>
          </p:nvPr>
        </p:nvSpPr>
        <p:spPr/>
        <p:txBody>
          <a:bodyPr/>
          <a:lstStyle/>
          <a:p>
            <a:r>
              <a:rPr lang="zh-CN" altLang="en-US" dirty="0"/>
              <a:t>电影聚类结果</a:t>
            </a:r>
            <a:r>
              <a:rPr lang="en-US" altLang="zh-CN" dirty="0"/>
              <a:t>——</a:t>
            </a:r>
            <a:r>
              <a:rPr lang="zh-CN" altLang="en-US" dirty="0"/>
              <a:t>如何衡量？</a:t>
            </a:r>
          </a:p>
        </p:txBody>
      </p:sp>
      <p:sp>
        <p:nvSpPr>
          <p:cNvPr id="3" name="内容占位符 2">
            <a:extLst>
              <a:ext uri="{FF2B5EF4-FFF2-40B4-BE49-F238E27FC236}">
                <a16:creationId xmlns:a16="http://schemas.microsoft.com/office/drawing/2014/main" id="{18EF80D7-D806-6C53-9100-C565443D451F}"/>
              </a:ext>
            </a:extLst>
          </p:cNvPr>
          <p:cNvSpPr txBox="1">
            <a:spLocks/>
          </p:cNvSpPr>
          <p:nvPr/>
        </p:nvSpPr>
        <p:spPr>
          <a:xfrm>
            <a:off x="394848" y="1737360"/>
            <a:ext cx="2551552"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dirty="0"/>
              <a:t>可视化</a:t>
            </a:r>
            <a:r>
              <a:rPr lang="en-US" altLang="zh-CN" dirty="0"/>
              <a:t>——</a:t>
            </a:r>
            <a:r>
              <a:rPr lang="zh-CN" altLang="en-US" dirty="0"/>
              <a:t>词云图？</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Font typeface="Calibri" panose="020F0502020204030204" pitchFamily="34" charset="0"/>
              <a:buNone/>
            </a:pPr>
            <a:endParaRPr lang="zh-CN" altLang="en-US" dirty="0"/>
          </a:p>
        </p:txBody>
      </p:sp>
      <p:pic>
        <p:nvPicPr>
          <p:cNvPr id="4" name="图片 3">
            <a:extLst>
              <a:ext uri="{FF2B5EF4-FFF2-40B4-BE49-F238E27FC236}">
                <a16:creationId xmlns:a16="http://schemas.microsoft.com/office/drawing/2014/main" id="{646B0028-C84B-DB60-5E9B-D839A4042D7A}"/>
              </a:ext>
            </a:extLst>
          </p:cNvPr>
          <p:cNvPicPr>
            <a:picLocks noChangeAspect="1"/>
          </p:cNvPicPr>
          <p:nvPr/>
        </p:nvPicPr>
        <p:blipFill>
          <a:blip r:embed="rId2"/>
          <a:stretch>
            <a:fillRect/>
          </a:stretch>
        </p:blipFill>
        <p:spPr>
          <a:xfrm>
            <a:off x="0" y="2409371"/>
            <a:ext cx="3558721" cy="3558721"/>
          </a:xfrm>
          <a:prstGeom prst="rect">
            <a:avLst/>
          </a:prstGeom>
        </p:spPr>
      </p:pic>
      <p:sp>
        <p:nvSpPr>
          <p:cNvPr id="5" name="内容占位符 2">
            <a:extLst>
              <a:ext uri="{FF2B5EF4-FFF2-40B4-BE49-F238E27FC236}">
                <a16:creationId xmlns:a16="http://schemas.microsoft.com/office/drawing/2014/main" id="{563F5826-B4FA-40C1-4B99-EFA0588399BE}"/>
              </a:ext>
            </a:extLst>
          </p:cNvPr>
          <p:cNvSpPr txBox="1">
            <a:spLocks/>
          </p:cNvSpPr>
          <p:nvPr/>
        </p:nvSpPr>
        <p:spPr>
          <a:xfrm>
            <a:off x="3648832" y="1737360"/>
            <a:ext cx="2551552"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dirty="0"/>
              <a:t>可视化</a:t>
            </a:r>
            <a:r>
              <a:rPr lang="en-US" altLang="zh-CN" dirty="0"/>
              <a:t>——</a:t>
            </a:r>
            <a:r>
              <a:rPr lang="zh-CN" altLang="en-US" dirty="0"/>
              <a:t>雷达图？</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Font typeface="Calibri" panose="020F0502020204030204" pitchFamily="34" charset="0"/>
              <a:buNone/>
            </a:pPr>
            <a:endParaRPr lang="zh-CN" altLang="en-US" dirty="0"/>
          </a:p>
        </p:txBody>
      </p:sp>
      <p:pic>
        <p:nvPicPr>
          <p:cNvPr id="7" name="图片 6">
            <a:extLst>
              <a:ext uri="{FF2B5EF4-FFF2-40B4-BE49-F238E27FC236}">
                <a16:creationId xmlns:a16="http://schemas.microsoft.com/office/drawing/2014/main" id="{20736C24-EF05-6B8E-7A54-BCBD87733C8E}"/>
              </a:ext>
            </a:extLst>
          </p:cNvPr>
          <p:cNvPicPr>
            <a:picLocks noChangeAspect="1"/>
          </p:cNvPicPr>
          <p:nvPr/>
        </p:nvPicPr>
        <p:blipFill>
          <a:blip r:embed="rId3"/>
          <a:stretch>
            <a:fillRect/>
          </a:stretch>
        </p:blipFill>
        <p:spPr>
          <a:xfrm>
            <a:off x="3341248" y="2283913"/>
            <a:ext cx="3989976" cy="3491229"/>
          </a:xfrm>
          <a:prstGeom prst="rect">
            <a:avLst/>
          </a:prstGeom>
        </p:spPr>
      </p:pic>
      <p:sp>
        <p:nvSpPr>
          <p:cNvPr id="9" name="内容占位符 2">
            <a:extLst>
              <a:ext uri="{FF2B5EF4-FFF2-40B4-BE49-F238E27FC236}">
                <a16:creationId xmlns:a16="http://schemas.microsoft.com/office/drawing/2014/main" id="{8BA1DC80-4D1B-A510-FB5A-AF6382281B64}"/>
              </a:ext>
            </a:extLst>
          </p:cNvPr>
          <p:cNvSpPr txBox="1">
            <a:spLocks/>
          </p:cNvSpPr>
          <p:nvPr/>
        </p:nvSpPr>
        <p:spPr>
          <a:xfrm>
            <a:off x="7402256" y="1703977"/>
            <a:ext cx="478974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dirty="0"/>
              <a:t>内部评价指标？</a:t>
            </a:r>
            <a:endParaRPr lang="en-US" altLang="zh-CN" dirty="0"/>
          </a:p>
        </p:txBody>
      </p:sp>
      <p:pic>
        <p:nvPicPr>
          <p:cNvPr id="10" name="图片 9">
            <a:extLst>
              <a:ext uri="{FF2B5EF4-FFF2-40B4-BE49-F238E27FC236}">
                <a16:creationId xmlns:a16="http://schemas.microsoft.com/office/drawing/2014/main" id="{F2471EA2-2A90-621F-8577-0038EEA09099}"/>
              </a:ext>
            </a:extLst>
          </p:cNvPr>
          <p:cNvPicPr>
            <a:picLocks noChangeAspect="1"/>
          </p:cNvPicPr>
          <p:nvPr/>
        </p:nvPicPr>
        <p:blipFill>
          <a:blip r:embed="rId4"/>
          <a:stretch>
            <a:fillRect/>
          </a:stretch>
        </p:blipFill>
        <p:spPr>
          <a:xfrm>
            <a:off x="7104167" y="2084475"/>
            <a:ext cx="5087833" cy="3536504"/>
          </a:xfrm>
          <a:prstGeom prst="rect">
            <a:avLst/>
          </a:prstGeom>
        </p:spPr>
      </p:pic>
      <p:sp>
        <p:nvSpPr>
          <p:cNvPr id="13" name="文本框 12">
            <a:extLst>
              <a:ext uri="{FF2B5EF4-FFF2-40B4-BE49-F238E27FC236}">
                <a16:creationId xmlns:a16="http://schemas.microsoft.com/office/drawing/2014/main" id="{2CBF2827-5941-9192-84B0-C2FE99C2C06B}"/>
              </a:ext>
            </a:extLst>
          </p:cNvPr>
          <p:cNvSpPr txBox="1"/>
          <p:nvPr/>
        </p:nvSpPr>
        <p:spPr>
          <a:xfrm>
            <a:off x="7331224" y="5490698"/>
            <a:ext cx="6096000" cy="830997"/>
          </a:xfrm>
          <a:prstGeom prst="rect">
            <a:avLst/>
          </a:prstGeom>
          <a:noFill/>
        </p:spPr>
        <p:txBody>
          <a:bodyPr wrap="square">
            <a:spAutoFit/>
          </a:bodyPr>
          <a:lstStyle/>
          <a:p>
            <a:r>
              <a:rPr lang="en" altLang="zh-CN" sz="1600" b="0" i="0" u="none" strike="noStrike" dirty="0" err="1">
                <a:effectLst/>
                <a:latin typeface="Söhne"/>
              </a:rPr>
              <a:t>Rousseeuw</a:t>
            </a:r>
            <a:r>
              <a:rPr lang="en" altLang="zh-CN" sz="1600" b="0" i="0" u="none" strike="noStrike" dirty="0">
                <a:effectLst/>
                <a:latin typeface="Söhne"/>
              </a:rPr>
              <a:t>, P. J. (1987). Silhouettes: A graphical aid to the interpretation and validation of cluster analysis. Journal of computational and applied mathematics, 20, 53-65.</a:t>
            </a:r>
            <a:endParaRPr lang="zh-CN" altLang="en-US" sz="1600" dirty="0"/>
          </a:p>
        </p:txBody>
      </p:sp>
    </p:spTree>
    <p:extLst>
      <p:ext uri="{BB962C8B-B14F-4D97-AF65-F5344CB8AC3E}">
        <p14:creationId xmlns:p14="http://schemas.microsoft.com/office/powerpoint/2010/main" val="263947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9" grpId="0"/>
      <p:bldP spid="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328AA-8699-4A9F-9B8A-504B5AFBD67D}"/>
              </a:ext>
            </a:extLst>
          </p:cNvPr>
          <p:cNvSpPr>
            <a:spLocks noGrp="1"/>
          </p:cNvSpPr>
          <p:nvPr>
            <p:ph type="title"/>
          </p:nvPr>
        </p:nvSpPr>
        <p:spPr>
          <a:xfrm>
            <a:off x="1184031" y="216263"/>
            <a:ext cx="10058400" cy="1450757"/>
          </a:xfrm>
        </p:spPr>
        <p:txBody>
          <a:bodyPr/>
          <a:lstStyle/>
          <a:p>
            <a:r>
              <a:rPr lang="zh-CN" altLang="en-US" dirty="0"/>
              <a:t>电影评价指标</a:t>
            </a:r>
            <a:r>
              <a:rPr lang="en-US" altLang="zh-CN" dirty="0"/>
              <a:t>——</a:t>
            </a:r>
            <a:br>
              <a:rPr lang="en-US" altLang="zh-CN" dirty="0"/>
            </a:br>
            <a:r>
              <a:rPr lang="zh-CN" altLang="en-US" dirty="0"/>
              <a:t>基于聚类的贝叶斯评分</a:t>
            </a:r>
          </a:p>
        </p:txBody>
      </p:sp>
      <p:sp>
        <p:nvSpPr>
          <p:cNvPr id="12" name="内容占位符 2">
            <a:extLst>
              <a:ext uri="{FF2B5EF4-FFF2-40B4-BE49-F238E27FC236}">
                <a16:creationId xmlns:a16="http://schemas.microsoft.com/office/drawing/2014/main" id="{48F9C7F1-712B-D890-218E-DF8D0B81D24C}"/>
              </a:ext>
            </a:extLst>
          </p:cNvPr>
          <p:cNvSpPr>
            <a:spLocks noGrp="1"/>
          </p:cNvSpPr>
          <p:nvPr>
            <p:ph idx="1"/>
          </p:nvPr>
        </p:nvSpPr>
        <p:spPr>
          <a:xfrm>
            <a:off x="698695" y="1787118"/>
            <a:ext cx="10058400" cy="4023360"/>
          </a:xfrm>
        </p:spPr>
        <p:txBody>
          <a:bodyPr>
            <a:normAutofit fontScale="70000" lnSpcReduction="20000"/>
          </a:bodyPr>
          <a:lstStyle/>
          <a:p>
            <a:pPr>
              <a:buFont typeface="Wingdings" panose="05000000000000000000" pitchFamily="2" charset="2"/>
              <a:buChar char="l"/>
            </a:pPr>
            <a:r>
              <a:rPr lang="zh-CN" altLang="en-US" dirty="0"/>
              <a:t>观察现象</a:t>
            </a:r>
            <a:endParaRPr lang="en-US" altLang="zh-CN" dirty="0"/>
          </a:p>
          <a:p>
            <a:pPr marL="0" indent="0">
              <a:buNone/>
            </a:pPr>
            <a:r>
              <a:rPr lang="zh-CN" altLang="en-US" dirty="0"/>
              <a:t>身边的人对于聚类结果的评价，同时往往给出</a:t>
            </a:r>
            <a:r>
              <a:rPr lang="zh-CN" altLang="en-US" dirty="0">
                <a:solidFill>
                  <a:srgbClr val="FF0000"/>
                </a:solidFill>
              </a:rPr>
              <a:t>一个或几个</a:t>
            </a:r>
            <a:r>
              <a:rPr lang="en-US" altLang="zh-CN" dirty="0"/>
              <a:t>ta</a:t>
            </a:r>
            <a:r>
              <a:rPr lang="zh-CN" altLang="en-US" dirty="0"/>
              <a:t>所</a:t>
            </a:r>
            <a:r>
              <a:rPr lang="zh-CN" altLang="en-US" dirty="0">
                <a:solidFill>
                  <a:srgbClr val="FF0000"/>
                </a:solidFill>
              </a:rPr>
              <a:t>认可</a:t>
            </a:r>
            <a:r>
              <a:rPr lang="zh-CN" altLang="en-US" dirty="0"/>
              <a:t>的电影、导演或者演员</a:t>
            </a:r>
            <a:endParaRPr lang="en-US" altLang="zh-CN" dirty="0"/>
          </a:p>
          <a:p>
            <a:pPr>
              <a:buFont typeface="Wingdings" panose="05000000000000000000" pitchFamily="2" charset="2"/>
              <a:buChar char="l"/>
            </a:pPr>
            <a:r>
              <a:rPr lang="zh-CN" altLang="en-US" dirty="0"/>
              <a:t> 前人的工作</a:t>
            </a:r>
            <a:endParaRPr lang="en-US" altLang="zh-CN" dirty="0"/>
          </a:p>
          <a:p>
            <a:pPr marL="0" indent="0">
              <a:buNone/>
            </a:pPr>
            <a:r>
              <a:rPr lang="zh-CN" altLang="en-US" dirty="0"/>
              <a:t>（</a:t>
            </a:r>
            <a:r>
              <a:rPr lang="en-US" altLang="zh-CN" dirty="0"/>
              <a:t>1</a:t>
            </a:r>
            <a:r>
              <a:rPr lang="zh-CN" altLang="en-US" dirty="0"/>
              <a:t>）     </a:t>
            </a:r>
            <a:r>
              <a:rPr lang="en" altLang="zh-CN" dirty="0"/>
              <a:t>Tajfel, H., &amp; Turner, J. C. (1986). The social identity theory of inter-group behavior. In S. </a:t>
            </a:r>
            <a:r>
              <a:rPr lang="zh-CN" altLang="en-US" dirty="0"/>
              <a:t>   </a:t>
            </a:r>
            <a:r>
              <a:rPr lang="en-US" altLang="zh-CN" dirty="0"/>
              <a:t>	</a:t>
            </a:r>
            <a:r>
              <a:rPr lang="en" altLang="zh-CN" dirty="0" err="1"/>
              <a:t>Worchel</a:t>
            </a:r>
            <a:r>
              <a:rPr lang="en" altLang="zh-CN" dirty="0"/>
              <a:t> &amp; W. G. Austin (Eds.), Psychology of Intergroup Relations (pp. 7-24). Nelson-Hall.</a:t>
            </a:r>
            <a:endParaRPr lang="en-US" altLang="zh-CN" dirty="0"/>
          </a:p>
          <a:p>
            <a:pPr marL="0" indent="0">
              <a:buNone/>
            </a:pPr>
            <a:r>
              <a:rPr lang="zh-CN" altLang="en-US" dirty="0">
                <a:solidFill>
                  <a:schemeClr val="tx1"/>
                </a:solidFill>
              </a:rPr>
              <a:t>（</a:t>
            </a:r>
            <a:r>
              <a:rPr lang="en-US" altLang="zh-CN" dirty="0">
                <a:solidFill>
                  <a:schemeClr val="tx1"/>
                </a:solidFill>
              </a:rPr>
              <a:t>2</a:t>
            </a:r>
            <a:r>
              <a:rPr lang="zh-CN" altLang="en-US" dirty="0">
                <a:solidFill>
                  <a:schemeClr val="tx1"/>
                </a:solidFill>
              </a:rPr>
              <a:t>）</a:t>
            </a:r>
            <a:r>
              <a:rPr lang="en-US" altLang="zh-CN" dirty="0">
                <a:solidFill>
                  <a:schemeClr val="tx1"/>
                </a:solidFill>
              </a:rPr>
              <a:t>	</a:t>
            </a:r>
            <a:r>
              <a:rPr lang="en" altLang="zh-CN" dirty="0" err="1"/>
              <a:t>Eliashberg</a:t>
            </a:r>
            <a:r>
              <a:rPr lang="en" altLang="zh-CN" dirty="0"/>
              <a:t>, J., &amp; </a:t>
            </a:r>
            <a:r>
              <a:rPr lang="en" altLang="zh-CN" dirty="0" err="1"/>
              <a:t>Shugan</a:t>
            </a:r>
            <a:r>
              <a:rPr lang="en" altLang="zh-CN" dirty="0"/>
              <a:t>, S. M. (1997). Film critics: Influencers or predictors? Journal of 	Marketing, 61(2), 68-78.</a:t>
            </a:r>
            <a:endParaRPr lang="en-US" altLang="zh-CN" dirty="0">
              <a:solidFill>
                <a:schemeClr val="tx1"/>
              </a:solidFill>
            </a:endParaRPr>
          </a:p>
          <a:p>
            <a:pPr marL="0" indent="0">
              <a:buNone/>
            </a:pPr>
            <a:r>
              <a:rPr lang="zh-CN" altLang="en-US" dirty="0">
                <a:solidFill>
                  <a:schemeClr val="tx1"/>
                </a:solidFill>
              </a:rPr>
              <a:t>（</a:t>
            </a:r>
            <a:r>
              <a:rPr lang="en-US" altLang="zh-CN" dirty="0">
                <a:solidFill>
                  <a:schemeClr val="tx1"/>
                </a:solidFill>
              </a:rPr>
              <a:t>3</a:t>
            </a:r>
            <a:r>
              <a:rPr lang="zh-CN" altLang="en-US" dirty="0">
                <a:solidFill>
                  <a:schemeClr val="tx1"/>
                </a:solidFill>
              </a:rPr>
              <a:t>）</a:t>
            </a:r>
            <a:r>
              <a:rPr lang="en-US" altLang="zh-CN" dirty="0">
                <a:solidFill>
                  <a:schemeClr val="tx1"/>
                </a:solidFill>
              </a:rPr>
              <a:t>	</a:t>
            </a:r>
            <a:r>
              <a:rPr lang="en" altLang="zh-CN" dirty="0"/>
              <a:t>Rosch, E. (1978). Principles of categorization. In E. Rosch &amp; B. B. Lloyd (Eds.), Cognition 		and Categorization (pp. 27-48). Lawrence Erlbaum.</a:t>
            </a:r>
          </a:p>
          <a:p>
            <a:pPr marL="0" indent="0">
              <a:buNone/>
            </a:pPr>
            <a:r>
              <a:rPr lang="zh-CN" altLang="en-US" dirty="0"/>
              <a:t>（</a:t>
            </a:r>
            <a:r>
              <a:rPr lang="en-US" altLang="zh-CN" dirty="0"/>
              <a:t>4</a:t>
            </a:r>
            <a:r>
              <a:rPr lang="zh-CN" altLang="en-US" dirty="0"/>
              <a:t>）</a:t>
            </a:r>
            <a:r>
              <a:rPr lang="en-US" altLang="zh-CN" dirty="0"/>
              <a:t>	</a:t>
            </a:r>
            <a:r>
              <a:rPr lang="en" altLang="zh-CN" dirty="0"/>
              <a:t>Gelman, A., Carlin, J. B., Stern, H. S., Dunson, D. B., </a:t>
            </a:r>
            <a:r>
              <a:rPr lang="en" altLang="zh-CN" dirty="0" err="1"/>
              <a:t>Vehtari</a:t>
            </a:r>
            <a:r>
              <a:rPr lang="en" altLang="zh-CN" dirty="0"/>
              <a:t>, A., &amp; Rubin, D. B. (2013). 	Bayesian Data Analysis (3rd ed.). CRC Press.</a:t>
            </a:r>
            <a:endParaRPr lang="en-US" altLang="zh-CN" dirty="0"/>
          </a:p>
          <a:p>
            <a:pPr>
              <a:buFont typeface="Wingdings" panose="05000000000000000000" pitchFamily="2" charset="2"/>
              <a:buChar char="l"/>
            </a:pPr>
            <a:r>
              <a:rPr lang="zh-CN" altLang="en-US" dirty="0"/>
              <a:t> 设计实验，收集问卷，验证我们的猜想</a:t>
            </a:r>
            <a:endParaRPr lang="en-US" altLang="zh-CN" dirty="0"/>
          </a:p>
          <a:p>
            <a:pPr marL="0" indent="0">
              <a:buNone/>
            </a:pPr>
            <a:endParaRPr lang="en-US" altLang="zh-CN" dirty="0"/>
          </a:p>
          <a:p>
            <a:pPr marL="0" indent="0">
              <a:buNone/>
            </a:pPr>
            <a:endParaRPr lang="en" altLang="zh-CN" dirty="0"/>
          </a:p>
          <a:p>
            <a:pPr marL="0" indent="0">
              <a:buNone/>
            </a:pPr>
            <a:endParaRPr lang="en-US" altLang="zh-CN" dirty="0"/>
          </a:p>
          <a:p>
            <a:pPr marL="0" indent="0">
              <a:buNone/>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endParaRPr lang="zh-CN" altLang="en-US" dirty="0"/>
          </a:p>
        </p:txBody>
      </p:sp>
      <p:pic>
        <p:nvPicPr>
          <p:cNvPr id="1026" name="Picture 2">
            <a:extLst>
              <a:ext uri="{FF2B5EF4-FFF2-40B4-BE49-F238E27FC236}">
                <a16:creationId xmlns:a16="http://schemas.microsoft.com/office/drawing/2014/main" id="{C6DFF30D-68E6-C3E3-338E-FCDB429FBB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37" b="15274"/>
          <a:stretch/>
        </p:blipFill>
        <p:spPr bwMode="auto">
          <a:xfrm>
            <a:off x="1072662" y="5514946"/>
            <a:ext cx="960156" cy="8312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1FC6367-5714-F047-981F-0F574EBCAF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39" t="39486" r="50673" b="25129"/>
          <a:stretch/>
        </p:blipFill>
        <p:spPr bwMode="auto">
          <a:xfrm>
            <a:off x="2032818" y="5514946"/>
            <a:ext cx="960156" cy="83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92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328AA-8699-4A9F-9B8A-504B5AFBD67D}"/>
              </a:ext>
            </a:extLst>
          </p:cNvPr>
          <p:cNvSpPr>
            <a:spLocks noGrp="1"/>
          </p:cNvSpPr>
          <p:nvPr>
            <p:ph type="title"/>
          </p:nvPr>
        </p:nvSpPr>
        <p:spPr>
          <a:xfrm>
            <a:off x="1184031" y="216263"/>
            <a:ext cx="10058400" cy="1450757"/>
          </a:xfrm>
        </p:spPr>
        <p:txBody>
          <a:bodyPr/>
          <a:lstStyle/>
          <a:p>
            <a:r>
              <a:rPr lang="zh-CN" altLang="en-US" dirty="0"/>
              <a:t>电影评价指标</a:t>
            </a:r>
            <a:r>
              <a:rPr lang="en-US" altLang="zh-CN" dirty="0"/>
              <a:t>——</a:t>
            </a:r>
            <a:br>
              <a:rPr lang="en-US" altLang="zh-CN" dirty="0"/>
            </a:br>
            <a:r>
              <a:rPr lang="zh-CN" altLang="en-US" dirty="0"/>
              <a:t>基于聚类的贝叶斯评分</a:t>
            </a:r>
          </a:p>
        </p:txBody>
      </p:sp>
      <p:sp>
        <p:nvSpPr>
          <p:cNvPr id="12" name="内容占位符 2">
            <a:extLst>
              <a:ext uri="{FF2B5EF4-FFF2-40B4-BE49-F238E27FC236}">
                <a16:creationId xmlns:a16="http://schemas.microsoft.com/office/drawing/2014/main" id="{48F9C7F1-712B-D890-218E-DF8D0B81D24C}"/>
              </a:ext>
            </a:extLst>
          </p:cNvPr>
          <p:cNvSpPr>
            <a:spLocks noGrp="1"/>
          </p:cNvSpPr>
          <p:nvPr>
            <p:ph idx="1"/>
          </p:nvPr>
        </p:nvSpPr>
        <p:spPr>
          <a:xfrm>
            <a:off x="698695" y="1787118"/>
            <a:ext cx="10058400" cy="4023360"/>
          </a:xfrm>
        </p:spPr>
        <p:txBody>
          <a:bodyPr>
            <a:normAutofit/>
          </a:bodyPr>
          <a:lstStyle/>
          <a:p>
            <a:pPr>
              <a:buFont typeface="Wingdings" panose="05000000000000000000" pitchFamily="2" charset="2"/>
              <a:buChar char="l"/>
            </a:pPr>
            <a:r>
              <a:rPr lang="zh-CN" altLang="en-US" dirty="0"/>
              <a:t>提出公式</a:t>
            </a:r>
            <a:endParaRPr lang="en-US" altLang="zh-CN" dirty="0"/>
          </a:p>
          <a:p>
            <a:pPr marL="0" indent="0">
              <a:buNone/>
            </a:pPr>
            <a:endParaRPr lang="en" altLang="zh-CN" dirty="0"/>
          </a:p>
          <a:p>
            <a:pPr marL="0" indent="0">
              <a:buNone/>
            </a:pPr>
            <a:endParaRPr lang="en-US" altLang="zh-CN" dirty="0"/>
          </a:p>
          <a:p>
            <a:pPr marL="0" indent="0">
              <a:buNone/>
            </a:pPr>
            <a:endParaRPr lang="en-US" altLang="zh-CN" dirty="0"/>
          </a:p>
          <a:p>
            <a:pPr>
              <a:buFont typeface="Wingdings" panose="05000000000000000000" pitchFamily="2" charset="2"/>
              <a:buChar char="l"/>
            </a:pPr>
            <a:r>
              <a:rPr lang="zh-CN" altLang="en-US" dirty="0"/>
              <a:t>效果对比</a:t>
            </a:r>
            <a:endParaRPr lang="en-US" altLang="zh-CN" dirty="0"/>
          </a:p>
          <a:p>
            <a:pPr marL="0" indent="0">
              <a:buNone/>
            </a:pPr>
            <a:endParaRPr lang="zh-CN" altLang="en-US" dirty="0"/>
          </a:p>
        </p:txBody>
      </p:sp>
      <p:sp>
        <p:nvSpPr>
          <p:cNvPr id="4" name="文本框 3">
            <a:extLst>
              <a:ext uri="{FF2B5EF4-FFF2-40B4-BE49-F238E27FC236}">
                <a16:creationId xmlns:a16="http://schemas.microsoft.com/office/drawing/2014/main" id="{475ADF19-DC45-D37B-7637-69CDEA3698F7}"/>
              </a:ext>
            </a:extLst>
          </p:cNvPr>
          <p:cNvSpPr txBox="1"/>
          <p:nvPr/>
        </p:nvSpPr>
        <p:spPr>
          <a:xfrm>
            <a:off x="698693" y="2186243"/>
            <a:ext cx="9053521" cy="1477328"/>
          </a:xfrm>
          <a:prstGeom prst="rect">
            <a:avLst/>
          </a:prstGeom>
          <a:noFill/>
        </p:spPr>
        <p:txBody>
          <a:bodyPr wrap="square">
            <a:spAutoFit/>
          </a:bodyPr>
          <a:lstStyle/>
          <a:p>
            <a:r>
              <a:rPr lang="en" altLang="zh-CN" dirty="0"/>
              <a:t>Weighted Rating (WR) =</a:t>
            </a:r>
            <a:r>
              <a:rPr lang="zh-CN" altLang="en-US" dirty="0"/>
              <a:t>                                              </a:t>
            </a:r>
            <a:r>
              <a:rPr lang="en-US" altLang="zh-CN" dirty="0"/>
              <a:t>——</a:t>
            </a:r>
            <a:r>
              <a:rPr lang="zh-CN" altLang="en-US" dirty="0">
                <a:solidFill>
                  <a:srgbClr val="FF0000"/>
                </a:solidFill>
              </a:rPr>
              <a:t>根据样本量对评分进行均值回归修正</a:t>
            </a:r>
            <a:endParaRPr lang="en" altLang="zh-CN" dirty="0">
              <a:solidFill>
                <a:srgbClr val="FF0000"/>
              </a:solidFill>
            </a:endParaRPr>
          </a:p>
          <a:p>
            <a:pPr marL="285750" indent="-285750">
              <a:buFont typeface="Arial" panose="020B0604020202020204" pitchFamily="34" charset="0"/>
              <a:buChar char="•"/>
            </a:pPr>
            <a:r>
              <a:rPr lang="en" altLang="zh-CN" dirty="0"/>
              <a:t>v </a:t>
            </a:r>
            <a:r>
              <a:rPr lang="zh-CN" altLang="en-US" dirty="0"/>
              <a:t>是电影的 </a:t>
            </a:r>
            <a:r>
              <a:rPr lang="en" altLang="zh-CN" dirty="0"/>
              <a:t>DOUBAN_VOTES </a:t>
            </a:r>
          </a:p>
          <a:p>
            <a:pPr marL="285750" indent="-285750">
              <a:buFont typeface="Arial" panose="020B0604020202020204" pitchFamily="34" charset="0"/>
              <a:buChar char="•"/>
            </a:pPr>
            <a:r>
              <a:rPr lang="en" altLang="zh-CN" dirty="0"/>
              <a:t>m </a:t>
            </a:r>
            <a:r>
              <a:rPr lang="zh-CN" altLang="en-US" dirty="0"/>
              <a:t>是电影所在类的 </a:t>
            </a:r>
            <a:r>
              <a:rPr lang="en" altLang="zh-CN" dirty="0"/>
              <a:t>DOUBAN_VOTES </a:t>
            </a:r>
            <a:r>
              <a:rPr lang="zh-CN" altLang="en-US" dirty="0"/>
              <a:t>的 </a:t>
            </a:r>
            <a:r>
              <a:rPr lang="en-US" altLang="zh-CN" dirty="0"/>
              <a:t>80%</a:t>
            </a:r>
            <a:r>
              <a:rPr lang="zh-CN" altLang="en-US" dirty="0"/>
              <a:t>分位点 </a:t>
            </a:r>
          </a:p>
          <a:p>
            <a:pPr marL="285750" indent="-285750">
              <a:buFont typeface="Arial" panose="020B0604020202020204" pitchFamily="34" charset="0"/>
              <a:buChar char="•"/>
            </a:pPr>
            <a:r>
              <a:rPr lang="en" altLang="zh-CN" dirty="0"/>
              <a:t>R </a:t>
            </a:r>
            <a:r>
              <a:rPr lang="zh-CN" altLang="en-US" dirty="0"/>
              <a:t>是电影的 </a:t>
            </a:r>
            <a:r>
              <a:rPr lang="en" altLang="zh-CN" dirty="0"/>
              <a:t>DOUBAN_SCORE </a:t>
            </a:r>
          </a:p>
          <a:p>
            <a:pPr marL="285750" indent="-285750">
              <a:buFont typeface="Arial" panose="020B0604020202020204" pitchFamily="34" charset="0"/>
              <a:buChar char="•"/>
            </a:pPr>
            <a:r>
              <a:rPr lang="en" altLang="zh-CN" dirty="0"/>
              <a:t>C </a:t>
            </a:r>
            <a:r>
              <a:rPr lang="zh-CN" altLang="en-US" dirty="0"/>
              <a:t>是所有电影的 </a:t>
            </a:r>
            <a:r>
              <a:rPr lang="en" altLang="zh-CN" dirty="0"/>
              <a:t>DOUBAN_SCORE </a:t>
            </a:r>
            <a:r>
              <a:rPr lang="zh-CN" altLang="en-US" dirty="0"/>
              <a:t>均值 </a:t>
            </a:r>
            <a:endParaRPr lang="en-US" altLang="zh-CN" dirty="0"/>
          </a:p>
        </p:txBody>
      </p:sp>
      <p:pic>
        <p:nvPicPr>
          <p:cNvPr id="6" name="图片 5">
            <a:extLst>
              <a:ext uri="{FF2B5EF4-FFF2-40B4-BE49-F238E27FC236}">
                <a16:creationId xmlns:a16="http://schemas.microsoft.com/office/drawing/2014/main" id="{CA59C3D2-EC8E-42B1-EAB8-6AF088BB6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055" y="1980256"/>
            <a:ext cx="2351453" cy="599543"/>
          </a:xfrm>
          <a:prstGeom prst="rect">
            <a:avLst/>
          </a:prstGeom>
        </p:spPr>
      </p:pic>
      <p:pic>
        <p:nvPicPr>
          <p:cNvPr id="7" name="图片 6">
            <a:extLst>
              <a:ext uri="{FF2B5EF4-FFF2-40B4-BE49-F238E27FC236}">
                <a16:creationId xmlns:a16="http://schemas.microsoft.com/office/drawing/2014/main" id="{C2C47F89-8CA9-4353-1ED7-C03EC2E1B132}"/>
              </a:ext>
            </a:extLst>
          </p:cNvPr>
          <p:cNvPicPr>
            <a:picLocks noChangeAspect="1"/>
          </p:cNvPicPr>
          <p:nvPr/>
        </p:nvPicPr>
        <p:blipFill rotWithShape="1">
          <a:blip r:embed="rId3">
            <a:extLst>
              <a:ext uri="{28A0092B-C50C-407E-A947-70E740481C1C}">
                <a14:useLocalDpi xmlns:a14="http://schemas.microsoft.com/office/drawing/2010/main" val="0"/>
              </a:ext>
            </a:extLst>
          </a:blip>
          <a:srcRect l="1" t="43154" r="-1450" b="31418"/>
          <a:stretch/>
        </p:blipFill>
        <p:spPr>
          <a:xfrm>
            <a:off x="0" y="3869558"/>
            <a:ext cx="2611962" cy="1309357"/>
          </a:xfrm>
          <a:prstGeom prst="rect">
            <a:avLst/>
          </a:prstGeom>
        </p:spPr>
      </p:pic>
      <p:pic>
        <p:nvPicPr>
          <p:cNvPr id="8" name="图片 7">
            <a:extLst>
              <a:ext uri="{FF2B5EF4-FFF2-40B4-BE49-F238E27FC236}">
                <a16:creationId xmlns:a16="http://schemas.microsoft.com/office/drawing/2014/main" id="{51D0B3F6-B00C-F1B0-C0AE-99830BE9410C}"/>
              </a:ext>
            </a:extLst>
          </p:cNvPr>
          <p:cNvPicPr>
            <a:picLocks noChangeAspect="1"/>
          </p:cNvPicPr>
          <p:nvPr/>
        </p:nvPicPr>
        <p:blipFill rotWithShape="1">
          <a:blip r:embed="rId4">
            <a:extLst>
              <a:ext uri="{28A0092B-C50C-407E-A947-70E740481C1C}">
                <a14:useLocalDpi xmlns:a14="http://schemas.microsoft.com/office/drawing/2010/main" val="0"/>
              </a:ext>
            </a:extLst>
          </a:blip>
          <a:srcRect t="41964" b="32609"/>
          <a:stretch/>
        </p:blipFill>
        <p:spPr>
          <a:xfrm>
            <a:off x="9663767" y="3869557"/>
            <a:ext cx="2666011" cy="1309357"/>
          </a:xfrm>
          <a:prstGeom prst="rect">
            <a:avLst/>
          </a:prstGeom>
        </p:spPr>
      </p:pic>
      <p:pic>
        <p:nvPicPr>
          <p:cNvPr id="9" name="图片 8">
            <a:extLst>
              <a:ext uri="{FF2B5EF4-FFF2-40B4-BE49-F238E27FC236}">
                <a16:creationId xmlns:a16="http://schemas.microsoft.com/office/drawing/2014/main" id="{C4B721A9-B82D-4CD9-989F-AC3716432B66}"/>
              </a:ext>
            </a:extLst>
          </p:cNvPr>
          <p:cNvPicPr>
            <a:picLocks noChangeAspect="1"/>
          </p:cNvPicPr>
          <p:nvPr/>
        </p:nvPicPr>
        <p:blipFill rotWithShape="1">
          <a:blip r:embed="rId5">
            <a:extLst>
              <a:ext uri="{28A0092B-C50C-407E-A947-70E740481C1C}">
                <a14:useLocalDpi xmlns:a14="http://schemas.microsoft.com/office/drawing/2010/main" val="0"/>
              </a:ext>
            </a:extLst>
          </a:blip>
          <a:srcRect t="43733" r="2523" b="31614"/>
          <a:stretch/>
        </p:blipFill>
        <p:spPr>
          <a:xfrm>
            <a:off x="2439785" y="3869558"/>
            <a:ext cx="2209775" cy="1309357"/>
          </a:xfrm>
          <a:prstGeom prst="rect">
            <a:avLst/>
          </a:prstGeom>
        </p:spPr>
      </p:pic>
      <p:pic>
        <p:nvPicPr>
          <p:cNvPr id="10" name="图片 9">
            <a:extLst>
              <a:ext uri="{FF2B5EF4-FFF2-40B4-BE49-F238E27FC236}">
                <a16:creationId xmlns:a16="http://schemas.microsoft.com/office/drawing/2014/main" id="{7D89A81B-76C3-E29E-DF17-358B563C509A}"/>
              </a:ext>
            </a:extLst>
          </p:cNvPr>
          <p:cNvPicPr>
            <a:picLocks noChangeAspect="1"/>
          </p:cNvPicPr>
          <p:nvPr/>
        </p:nvPicPr>
        <p:blipFill rotWithShape="1">
          <a:blip r:embed="rId6">
            <a:extLst>
              <a:ext uri="{28A0092B-C50C-407E-A947-70E740481C1C}">
                <a14:useLocalDpi xmlns:a14="http://schemas.microsoft.com/office/drawing/2010/main" val="0"/>
              </a:ext>
            </a:extLst>
          </a:blip>
          <a:srcRect t="44494" r="2745" b="30851"/>
          <a:stretch/>
        </p:blipFill>
        <p:spPr>
          <a:xfrm>
            <a:off x="4564613" y="3869557"/>
            <a:ext cx="2666011" cy="1309357"/>
          </a:xfrm>
          <a:prstGeom prst="rect">
            <a:avLst/>
          </a:prstGeom>
        </p:spPr>
      </p:pic>
      <p:pic>
        <p:nvPicPr>
          <p:cNvPr id="11" name="图片 10">
            <a:extLst>
              <a:ext uri="{FF2B5EF4-FFF2-40B4-BE49-F238E27FC236}">
                <a16:creationId xmlns:a16="http://schemas.microsoft.com/office/drawing/2014/main" id="{4EEAC391-6572-8817-2A30-E64274D2D2FD}"/>
              </a:ext>
            </a:extLst>
          </p:cNvPr>
          <p:cNvPicPr>
            <a:picLocks noChangeAspect="1"/>
          </p:cNvPicPr>
          <p:nvPr/>
        </p:nvPicPr>
        <p:blipFill rotWithShape="1">
          <a:blip r:embed="rId7">
            <a:extLst>
              <a:ext uri="{28A0092B-C50C-407E-A947-70E740481C1C}">
                <a14:useLocalDpi xmlns:a14="http://schemas.microsoft.com/office/drawing/2010/main" val="0"/>
              </a:ext>
            </a:extLst>
          </a:blip>
          <a:srcRect t="42774" b="31798"/>
          <a:stretch/>
        </p:blipFill>
        <p:spPr>
          <a:xfrm>
            <a:off x="7171485" y="3869557"/>
            <a:ext cx="2687986" cy="1309358"/>
          </a:xfrm>
          <a:prstGeom prst="rect">
            <a:avLst/>
          </a:prstGeom>
        </p:spPr>
      </p:pic>
      <p:pic>
        <p:nvPicPr>
          <p:cNvPr id="19" name="图片 18">
            <a:extLst>
              <a:ext uri="{FF2B5EF4-FFF2-40B4-BE49-F238E27FC236}">
                <a16:creationId xmlns:a16="http://schemas.microsoft.com/office/drawing/2014/main" id="{D4BD0BFB-B418-A232-CAFD-2EFFF7F8AE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6" y="5187585"/>
            <a:ext cx="1981200" cy="1511300"/>
          </a:xfrm>
          <a:prstGeom prst="rect">
            <a:avLst/>
          </a:prstGeom>
        </p:spPr>
      </p:pic>
      <p:pic>
        <p:nvPicPr>
          <p:cNvPr id="23" name="图片 22">
            <a:extLst>
              <a:ext uri="{FF2B5EF4-FFF2-40B4-BE49-F238E27FC236}">
                <a16:creationId xmlns:a16="http://schemas.microsoft.com/office/drawing/2014/main" id="{50AD74FE-E5C9-ED00-B201-71B8132E57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6794" y="5219289"/>
            <a:ext cx="2387600" cy="1498600"/>
          </a:xfrm>
          <a:prstGeom prst="rect">
            <a:avLst/>
          </a:prstGeom>
        </p:spPr>
      </p:pic>
      <p:pic>
        <p:nvPicPr>
          <p:cNvPr id="25" name="图片 24">
            <a:extLst>
              <a:ext uri="{FF2B5EF4-FFF2-40B4-BE49-F238E27FC236}">
                <a16:creationId xmlns:a16="http://schemas.microsoft.com/office/drawing/2014/main" id="{4C042CBA-4FC3-7602-6A0C-82ED048A3E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54394" y="5224773"/>
            <a:ext cx="2819400" cy="1524000"/>
          </a:xfrm>
          <a:prstGeom prst="rect">
            <a:avLst/>
          </a:prstGeom>
        </p:spPr>
      </p:pic>
      <p:pic>
        <p:nvPicPr>
          <p:cNvPr id="27" name="图片 26">
            <a:extLst>
              <a:ext uri="{FF2B5EF4-FFF2-40B4-BE49-F238E27FC236}">
                <a16:creationId xmlns:a16="http://schemas.microsoft.com/office/drawing/2014/main" id="{2269BFD6-1E4B-F8C5-033C-2A16FE380A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73794" y="5262873"/>
            <a:ext cx="2489200" cy="1485900"/>
          </a:xfrm>
          <a:prstGeom prst="rect">
            <a:avLst/>
          </a:prstGeom>
        </p:spPr>
      </p:pic>
      <p:pic>
        <p:nvPicPr>
          <p:cNvPr id="29" name="图片 28">
            <a:extLst>
              <a:ext uri="{FF2B5EF4-FFF2-40B4-BE49-F238E27FC236}">
                <a16:creationId xmlns:a16="http://schemas.microsoft.com/office/drawing/2014/main" id="{A8802921-CF3D-7432-9207-8DF309458C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88500" y="5219289"/>
            <a:ext cx="2603500" cy="1536700"/>
          </a:xfrm>
          <a:prstGeom prst="rect">
            <a:avLst/>
          </a:prstGeom>
        </p:spPr>
      </p:pic>
      <p:pic>
        <p:nvPicPr>
          <p:cNvPr id="31" name="图片 30">
            <a:extLst>
              <a:ext uri="{FF2B5EF4-FFF2-40B4-BE49-F238E27FC236}">
                <a16:creationId xmlns:a16="http://schemas.microsoft.com/office/drawing/2014/main" id="{F148AAA5-3AD0-DF2D-2193-99269B6541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00223" y="125428"/>
            <a:ext cx="2568223" cy="3709655"/>
          </a:xfrm>
          <a:prstGeom prst="rect">
            <a:avLst/>
          </a:prstGeom>
        </p:spPr>
      </p:pic>
    </p:spTree>
    <p:extLst>
      <p:ext uri="{BB962C8B-B14F-4D97-AF65-F5344CB8AC3E}">
        <p14:creationId xmlns:p14="http://schemas.microsoft.com/office/powerpoint/2010/main" val="177122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6BBAA-0D9B-4A67-B4DF-EAC89AD89D11}"/>
              </a:ext>
            </a:extLst>
          </p:cNvPr>
          <p:cNvSpPr>
            <a:spLocks noGrp="1"/>
          </p:cNvSpPr>
          <p:nvPr>
            <p:ph type="title"/>
          </p:nvPr>
        </p:nvSpPr>
        <p:spPr/>
        <p:txBody>
          <a:bodyPr/>
          <a:lstStyle/>
          <a:p>
            <a:r>
              <a:rPr lang="en" altLang="zh-CN" dirty="0"/>
              <a:t>Task 4 </a:t>
            </a:r>
            <a:r>
              <a:rPr lang="zh-CN" altLang="en-US" dirty="0"/>
              <a:t>导演和演员聚类 </a:t>
            </a:r>
          </a:p>
        </p:txBody>
      </p:sp>
      <p:sp>
        <p:nvSpPr>
          <p:cNvPr id="11" name="文本框 10">
            <a:extLst>
              <a:ext uri="{FF2B5EF4-FFF2-40B4-BE49-F238E27FC236}">
                <a16:creationId xmlns:a16="http://schemas.microsoft.com/office/drawing/2014/main" id="{76D0FAF3-B41F-0AEE-54DC-98E13C8782D3}"/>
              </a:ext>
            </a:extLst>
          </p:cNvPr>
          <p:cNvSpPr txBox="1"/>
          <p:nvPr/>
        </p:nvSpPr>
        <p:spPr>
          <a:xfrm>
            <a:off x="1097280" y="1876842"/>
            <a:ext cx="10675620" cy="4401205"/>
          </a:xfrm>
          <a:prstGeom prst="rect">
            <a:avLst/>
          </a:prstGeom>
          <a:noFill/>
        </p:spPr>
        <p:txBody>
          <a:bodyPr wrap="square">
            <a:spAutoFit/>
          </a:bodyPr>
          <a:lstStyle/>
          <a:p>
            <a:r>
              <a:rPr lang="zh-CN" altLang="en-US" sz="2000" dirty="0">
                <a:solidFill>
                  <a:schemeClr val="tx1">
                    <a:lumMod val="75000"/>
                    <a:lumOff val="25000"/>
                  </a:schemeClr>
                </a:solidFill>
              </a:rPr>
              <a:t>继续使用前文提出的基于聚类的质量的评估参数，并结合前面电影聚类结 果更新公式为 </a:t>
            </a:r>
          </a:p>
          <a:p>
            <a:r>
              <a:rPr lang="zh-CN" altLang="en-US" sz="2000" dirty="0">
                <a:solidFill>
                  <a:schemeClr val="tx1">
                    <a:lumMod val="75000"/>
                    <a:lumOff val="25000"/>
                  </a:schemeClr>
                </a:solidFill>
              </a:rPr>
              <a:t>                                    </a:t>
            </a:r>
            <a:r>
              <a:rPr lang="en" altLang="zh-CN" sz="2000" dirty="0">
                <a:solidFill>
                  <a:schemeClr val="tx1">
                    <a:lumMod val="75000"/>
                    <a:lumOff val="25000"/>
                  </a:schemeClr>
                </a:solidFill>
              </a:rPr>
              <a:t>Weighted Rating (WR) = </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压缩与解压</a:t>
            </a:r>
            <a:r>
              <a:rPr lang="en" altLang="zh-CN" sz="2000" dirty="0">
                <a:solidFill>
                  <a:schemeClr val="tx1">
                    <a:lumMod val="75000"/>
                    <a:lumOff val="25000"/>
                  </a:schemeClr>
                </a:solidFill>
              </a:rPr>
              <a:t> </a:t>
            </a:r>
          </a:p>
          <a:p>
            <a:endParaRPr lang="en" altLang="zh-CN" sz="2000" dirty="0">
              <a:solidFill>
                <a:schemeClr val="tx1">
                  <a:lumMod val="75000"/>
                  <a:lumOff val="25000"/>
                </a:schemeClr>
              </a:solidFill>
            </a:endParaRPr>
          </a:p>
          <a:p>
            <a:pPr>
              <a:buFont typeface="Arial" panose="020B0604020202020204" pitchFamily="34" charset="0"/>
              <a:buChar char="•"/>
            </a:pPr>
            <a:r>
              <a:rPr lang="en" altLang="zh-CN" sz="2000" dirty="0">
                <a:solidFill>
                  <a:schemeClr val="tx1">
                    <a:lumMod val="75000"/>
                    <a:lumOff val="25000"/>
                  </a:schemeClr>
                </a:solidFill>
              </a:rPr>
              <a:t>v </a:t>
            </a:r>
            <a:r>
              <a:rPr lang="zh-CN" altLang="en-US" sz="2000" dirty="0">
                <a:solidFill>
                  <a:schemeClr val="tx1">
                    <a:lumMod val="75000"/>
                    <a:lumOff val="25000"/>
                  </a:schemeClr>
                </a:solidFill>
              </a:rPr>
              <a:t>是导演或演员的 </a:t>
            </a:r>
            <a:r>
              <a:rPr lang="en" altLang="zh-CN" sz="2000" dirty="0">
                <a:solidFill>
                  <a:schemeClr val="tx1">
                    <a:lumMod val="75000"/>
                    <a:lumOff val="25000"/>
                  </a:schemeClr>
                </a:solidFill>
              </a:rPr>
              <a:t>pop(</a:t>
            </a:r>
            <a:r>
              <a:rPr lang="zh-CN" altLang="en-US" sz="2000" dirty="0">
                <a:solidFill>
                  <a:schemeClr val="tx1">
                    <a:lumMod val="75000"/>
                    <a:lumOff val="25000"/>
                  </a:schemeClr>
                </a:solidFill>
              </a:rPr>
              <a:t>电影</a:t>
            </a:r>
            <a:r>
              <a:rPr lang="en-US" altLang="zh-CN" sz="2000" dirty="0">
                <a:solidFill>
                  <a:schemeClr val="tx1">
                    <a:lumMod val="75000"/>
                    <a:lumOff val="25000"/>
                  </a:schemeClr>
                </a:solidFill>
              </a:rPr>
              <a:t>WR</a:t>
            </a:r>
            <a:r>
              <a:rPr lang="zh-CN" altLang="en-US" sz="2000" dirty="0">
                <a:solidFill>
                  <a:schemeClr val="tx1">
                    <a:lumMod val="75000"/>
                    <a:lumOff val="25000"/>
                  </a:schemeClr>
                </a:solidFill>
              </a:rPr>
              <a:t>评分中使用的</a:t>
            </a:r>
            <a:r>
              <a:rPr lang="en-US" altLang="zh-CN" sz="2000" dirty="0">
                <a:solidFill>
                  <a:schemeClr val="tx1">
                    <a:lumMod val="75000"/>
                    <a:lumOff val="25000"/>
                  </a:schemeClr>
                </a:solidFill>
              </a:rPr>
              <a:t>m</a:t>
            </a:r>
            <a:r>
              <a:rPr lang="zh-CN" altLang="en-US" sz="2000" dirty="0">
                <a:solidFill>
                  <a:schemeClr val="tx1">
                    <a:lumMod val="75000"/>
                    <a:lumOff val="25000"/>
                  </a:schemeClr>
                </a:solidFill>
              </a:rPr>
              <a:t>的均值</a:t>
            </a:r>
            <a:r>
              <a:rPr lang="en-US" altLang="zh-CN" sz="2000" dirty="0">
                <a:solidFill>
                  <a:schemeClr val="tx1">
                    <a:lumMod val="75000"/>
                    <a:lumOff val="25000"/>
                  </a:schemeClr>
                </a:solidFill>
              </a:rPr>
              <a:t>) </a:t>
            </a:r>
            <a:endParaRPr lang="zh-CN" altLang="en-US" sz="2000" dirty="0">
              <a:solidFill>
                <a:schemeClr val="tx1">
                  <a:lumMod val="75000"/>
                  <a:lumOff val="25000"/>
                </a:schemeClr>
              </a:solidFill>
            </a:endParaRPr>
          </a:p>
          <a:p>
            <a:pPr>
              <a:buFont typeface="Arial" panose="020B0604020202020204" pitchFamily="34" charset="0"/>
              <a:buChar char="•"/>
            </a:pPr>
            <a:r>
              <a:rPr lang="en" altLang="zh-CN" sz="2000" dirty="0">
                <a:solidFill>
                  <a:schemeClr val="tx1">
                    <a:lumMod val="75000"/>
                    <a:lumOff val="25000"/>
                  </a:schemeClr>
                </a:solidFill>
              </a:rPr>
              <a:t>m </a:t>
            </a:r>
            <a:r>
              <a:rPr lang="zh-CN" altLang="en-US" sz="2000" dirty="0">
                <a:solidFill>
                  <a:schemeClr val="tx1">
                    <a:lumMod val="75000"/>
                    <a:lumOff val="25000"/>
                  </a:schemeClr>
                </a:solidFill>
              </a:rPr>
              <a:t>是导演或演员所在类的 </a:t>
            </a:r>
            <a:r>
              <a:rPr lang="en" altLang="zh-CN" sz="2000" dirty="0">
                <a:solidFill>
                  <a:schemeClr val="tx1">
                    <a:lumMod val="75000"/>
                    <a:lumOff val="25000"/>
                  </a:schemeClr>
                </a:solidFill>
              </a:rPr>
              <a:t>pop </a:t>
            </a:r>
            <a:r>
              <a:rPr lang="zh-CN" altLang="en-US" sz="2000" dirty="0">
                <a:solidFill>
                  <a:schemeClr val="tx1">
                    <a:lumMod val="75000"/>
                    <a:lumOff val="25000"/>
                  </a:schemeClr>
                </a:solidFill>
              </a:rPr>
              <a:t>的 </a:t>
            </a:r>
            <a:r>
              <a:rPr lang="en-US" altLang="zh-CN" sz="2000" dirty="0">
                <a:solidFill>
                  <a:schemeClr val="tx1">
                    <a:lumMod val="75000"/>
                    <a:lumOff val="25000"/>
                  </a:schemeClr>
                </a:solidFill>
              </a:rPr>
              <a:t>80%</a:t>
            </a:r>
            <a:r>
              <a:rPr lang="zh-CN" altLang="en-US" sz="2000" dirty="0">
                <a:solidFill>
                  <a:schemeClr val="tx1">
                    <a:lumMod val="75000"/>
                    <a:lumOff val="25000"/>
                  </a:schemeClr>
                </a:solidFill>
              </a:rPr>
              <a:t>分位点 </a:t>
            </a:r>
          </a:p>
          <a:p>
            <a:pPr>
              <a:buFont typeface="Arial" panose="020B0604020202020204" pitchFamily="34" charset="0"/>
              <a:buChar char="•"/>
            </a:pPr>
            <a:r>
              <a:rPr lang="en" altLang="zh-CN" sz="2000" dirty="0">
                <a:solidFill>
                  <a:schemeClr val="tx1">
                    <a:lumMod val="75000"/>
                    <a:lumOff val="25000"/>
                  </a:schemeClr>
                </a:solidFill>
              </a:rPr>
              <a:t>R </a:t>
            </a:r>
            <a:r>
              <a:rPr lang="zh-CN" altLang="en-US" sz="2000" dirty="0">
                <a:solidFill>
                  <a:schemeClr val="tx1">
                    <a:lumMod val="75000"/>
                    <a:lumOff val="25000"/>
                  </a:schemeClr>
                </a:solidFill>
              </a:rPr>
              <a:t>是导演或演员的相关电影平均 </a:t>
            </a:r>
            <a:r>
              <a:rPr lang="en" altLang="zh-CN" sz="2000" dirty="0">
                <a:solidFill>
                  <a:schemeClr val="tx1">
                    <a:lumMod val="75000"/>
                    <a:lumOff val="25000"/>
                  </a:schemeClr>
                </a:solidFill>
              </a:rPr>
              <a:t>WR(</a:t>
            </a:r>
            <a:r>
              <a:rPr lang="zh-CN" altLang="en-US" sz="2000" dirty="0">
                <a:solidFill>
                  <a:schemeClr val="tx1">
                    <a:lumMod val="75000"/>
                    <a:lumOff val="25000"/>
                  </a:schemeClr>
                </a:solidFill>
              </a:rPr>
              <a:t>和这里的 </a:t>
            </a:r>
            <a:r>
              <a:rPr lang="en" altLang="zh-CN" sz="2000" dirty="0">
                <a:solidFill>
                  <a:schemeClr val="tx1">
                    <a:lumMod val="75000"/>
                    <a:lumOff val="25000"/>
                  </a:schemeClr>
                </a:solidFill>
              </a:rPr>
              <a:t>WR </a:t>
            </a:r>
            <a:r>
              <a:rPr lang="zh-CN" altLang="en-US" sz="2000" dirty="0">
                <a:solidFill>
                  <a:schemeClr val="tx1">
                    <a:lumMod val="75000"/>
                    <a:lumOff val="25000"/>
                  </a:schemeClr>
                </a:solidFill>
              </a:rPr>
              <a:t>不一样</a:t>
            </a:r>
            <a:r>
              <a:rPr lang="en-US" altLang="zh-CN" sz="2000" dirty="0">
                <a:solidFill>
                  <a:schemeClr val="tx1">
                    <a:lumMod val="75000"/>
                    <a:lumOff val="25000"/>
                  </a:schemeClr>
                </a:solidFill>
              </a:rPr>
              <a:t>) </a:t>
            </a:r>
            <a:endParaRPr lang="zh-CN" altLang="en-US" sz="2000" dirty="0">
              <a:solidFill>
                <a:schemeClr val="tx1">
                  <a:lumMod val="75000"/>
                  <a:lumOff val="25000"/>
                </a:schemeClr>
              </a:solidFill>
            </a:endParaRPr>
          </a:p>
          <a:p>
            <a:pPr>
              <a:buFont typeface="Arial" panose="020B0604020202020204" pitchFamily="34" charset="0"/>
              <a:buChar char="•"/>
            </a:pPr>
            <a:r>
              <a:rPr lang="en" altLang="zh-CN" sz="2000" dirty="0">
                <a:solidFill>
                  <a:schemeClr val="tx1">
                    <a:lumMod val="75000"/>
                    <a:lumOff val="25000"/>
                  </a:schemeClr>
                </a:solidFill>
              </a:rPr>
              <a:t>C </a:t>
            </a:r>
            <a:r>
              <a:rPr lang="zh-CN" altLang="en-US" sz="2000" dirty="0">
                <a:solidFill>
                  <a:schemeClr val="tx1">
                    <a:lumMod val="75000"/>
                    <a:lumOff val="25000"/>
                  </a:schemeClr>
                </a:solidFill>
              </a:rPr>
              <a:t>是所有导演或演员的 </a:t>
            </a:r>
            <a:r>
              <a:rPr lang="en" altLang="zh-CN" sz="2000" dirty="0">
                <a:solidFill>
                  <a:schemeClr val="tx1">
                    <a:lumMod val="75000"/>
                    <a:lumOff val="25000"/>
                  </a:schemeClr>
                </a:solidFill>
              </a:rPr>
              <a:t>WR </a:t>
            </a:r>
            <a:r>
              <a:rPr lang="zh-CN" altLang="en-US" sz="2000" dirty="0">
                <a:solidFill>
                  <a:schemeClr val="tx1">
                    <a:lumMod val="75000"/>
                    <a:lumOff val="25000"/>
                  </a:schemeClr>
                </a:solidFill>
              </a:rPr>
              <a:t>均值 </a:t>
            </a:r>
          </a:p>
          <a:p>
            <a:pPr>
              <a:buFont typeface="Arial" panose="020B0604020202020204" pitchFamily="34" charset="0"/>
              <a:buChar char="•"/>
            </a:pPr>
            <a:r>
              <a:rPr lang="en" altLang="zh-CN" sz="2000" dirty="0">
                <a:solidFill>
                  <a:schemeClr val="tx1">
                    <a:lumMod val="75000"/>
                    <a:lumOff val="25000"/>
                  </a:schemeClr>
                </a:solidFill>
              </a:rPr>
              <a:t>L </a:t>
            </a:r>
            <a:r>
              <a:rPr lang="zh-CN" altLang="en-US" sz="2000" dirty="0">
                <a:solidFill>
                  <a:schemeClr val="tx1">
                    <a:lumMod val="75000"/>
                    <a:lumOff val="25000"/>
                  </a:schemeClr>
                </a:solidFill>
              </a:rPr>
              <a:t>是导演或演员相关电影的数量</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用 </a:t>
            </a:r>
            <a:r>
              <a:rPr lang="en" altLang="zh-CN" sz="2000" dirty="0" err="1">
                <a:solidFill>
                  <a:schemeClr val="tx1">
                    <a:lumMod val="75000"/>
                    <a:lumOff val="25000"/>
                  </a:schemeClr>
                </a:solidFill>
              </a:rPr>
              <a:t>movie_index</a:t>
            </a:r>
            <a:r>
              <a:rPr lang="en" altLang="zh-CN" sz="2000" dirty="0">
                <a:solidFill>
                  <a:schemeClr val="tx1">
                    <a:lumMod val="75000"/>
                    <a:lumOff val="25000"/>
                  </a:schemeClr>
                </a:solidFill>
              </a:rPr>
              <a:t> </a:t>
            </a:r>
            <a:r>
              <a:rPr lang="zh-CN" altLang="en-US" sz="2000" dirty="0">
                <a:solidFill>
                  <a:schemeClr val="tx1">
                    <a:lumMod val="75000"/>
                    <a:lumOff val="25000"/>
                  </a:schemeClr>
                </a:solidFill>
              </a:rPr>
              <a:t>稀疏矩阵求很快</a:t>
            </a:r>
            <a:r>
              <a:rPr lang="en-US" altLang="zh-CN" sz="2000" dirty="0">
                <a:solidFill>
                  <a:schemeClr val="tx1">
                    <a:lumMod val="75000"/>
                    <a:lumOff val="25000"/>
                  </a:schemeClr>
                </a:solidFill>
              </a:rPr>
              <a:t>) </a:t>
            </a:r>
          </a:p>
          <a:p>
            <a:pPr>
              <a:buFont typeface="Arial" panose="020B0604020202020204" pitchFamily="34" charset="0"/>
              <a:buChar char="•"/>
            </a:pPr>
            <a:endParaRPr lang="en-US" altLang="zh-CN" sz="2000" dirty="0">
              <a:solidFill>
                <a:schemeClr val="tx1">
                  <a:lumMod val="75000"/>
                  <a:lumOff val="25000"/>
                </a:schemeClr>
              </a:solidFill>
            </a:endParaRPr>
          </a:p>
          <a:p>
            <a:r>
              <a:rPr lang="zh-CN" altLang="en-US" sz="2000" dirty="0">
                <a:solidFill>
                  <a:schemeClr val="tx1">
                    <a:lumMod val="75000"/>
                    <a:lumOff val="25000"/>
                  </a:schemeClr>
                </a:solidFill>
              </a:rPr>
              <a:t>优点：</a:t>
            </a:r>
          </a:p>
          <a:p>
            <a:r>
              <a:rPr lang="zh-CN" altLang="en-US" sz="2000" dirty="0">
                <a:solidFill>
                  <a:schemeClr val="tx1">
                    <a:lumMod val="75000"/>
                    <a:lumOff val="25000"/>
                  </a:schemeClr>
                </a:solidFill>
              </a:rPr>
              <a:t>（</a:t>
            </a:r>
            <a:r>
              <a:rPr lang="en-US" altLang="zh-CN" sz="2000" dirty="0">
                <a:solidFill>
                  <a:schemeClr val="tx1">
                    <a:lumMod val="75000"/>
                    <a:lumOff val="25000"/>
                  </a:schemeClr>
                </a:solidFill>
              </a:rPr>
              <a:t>1</a:t>
            </a:r>
            <a:r>
              <a:rPr lang="zh-CN" altLang="en-US" sz="2000" dirty="0">
                <a:solidFill>
                  <a:schemeClr val="tx1">
                    <a:lumMod val="75000"/>
                    <a:lumOff val="25000"/>
                  </a:schemeClr>
                </a:solidFill>
              </a:rPr>
              <a:t>）平衡了各个类之间的受欢迎程度，并且不需要假定各个类之间的给分分布相同</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电影的</a:t>
            </a:r>
            <a:r>
              <a:rPr lang="en-US" altLang="zh-CN" sz="2000" dirty="0">
                <a:solidFill>
                  <a:schemeClr val="tx1">
                    <a:lumMod val="75000"/>
                    <a:lumOff val="25000"/>
                  </a:schemeClr>
                </a:solidFill>
              </a:rPr>
              <a:t>           </a:t>
            </a:r>
            <a:r>
              <a:rPr lang="en-US" altLang="zh-CN" sz="800" dirty="0">
                <a:solidFill>
                  <a:schemeClr val="tx1">
                    <a:lumMod val="75000"/>
                    <a:lumOff val="25000"/>
                  </a:schemeClr>
                </a:solidFill>
              </a:rPr>
              <a:t>` </a:t>
            </a:r>
            <a:r>
              <a:rPr lang="en-US" altLang="zh-CN" sz="2000" dirty="0">
                <a:solidFill>
                  <a:schemeClr val="tx1">
                    <a:lumMod val="75000"/>
                    <a:lumOff val="25000"/>
                  </a:schemeClr>
                </a:solidFill>
              </a:rPr>
              <a:t>           </a:t>
            </a:r>
            <a:r>
              <a:rPr lang="en" altLang="zh-CN" sz="2000" dirty="0">
                <a:solidFill>
                  <a:schemeClr val="tx1">
                    <a:lumMod val="75000"/>
                    <a:lumOff val="25000"/>
                  </a:schemeClr>
                </a:solidFill>
              </a:rPr>
              <a:t>WR </a:t>
            </a:r>
            <a:r>
              <a:rPr lang="zh-CN" altLang="en-US" sz="2000" dirty="0">
                <a:solidFill>
                  <a:schemeClr val="tx1">
                    <a:lumMod val="75000"/>
                    <a:lumOff val="25000"/>
                  </a:schemeClr>
                </a:solidFill>
              </a:rPr>
              <a:t>计算中需要</a:t>
            </a:r>
            <a:r>
              <a:rPr lang="en-US" altLang="zh-CN" sz="2000" dirty="0">
                <a:solidFill>
                  <a:schemeClr val="tx1">
                    <a:lumMod val="75000"/>
                    <a:lumOff val="25000"/>
                  </a:schemeClr>
                </a:solidFill>
              </a:rPr>
              <a:t>)</a:t>
            </a:r>
          </a:p>
          <a:p>
            <a:r>
              <a:rPr lang="zh-CN" altLang="en-US" sz="2000" dirty="0">
                <a:solidFill>
                  <a:schemeClr val="tx1">
                    <a:lumMod val="75000"/>
                    <a:lumOff val="25000"/>
                  </a:schemeClr>
                </a:solidFill>
              </a:rPr>
              <a:t>（</a:t>
            </a:r>
            <a:r>
              <a:rPr lang="en-US" altLang="zh-CN" sz="2000" dirty="0">
                <a:solidFill>
                  <a:schemeClr val="tx1">
                    <a:lumMod val="75000"/>
                    <a:lumOff val="25000"/>
                  </a:schemeClr>
                </a:solidFill>
              </a:rPr>
              <a:t>2</a:t>
            </a:r>
            <a:r>
              <a:rPr lang="zh-CN" altLang="en-US" sz="2000" dirty="0">
                <a:solidFill>
                  <a:schemeClr val="tx1">
                    <a:lumMod val="75000"/>
                    <a:lumOff val="25000"/>
                  </a:schemeClr>
                </a:solidFill>
              </a:rPr>
              <a:t>）防止某个导演或演员撞运气碰上一部好电影， 必须要有持续创造优秀作品的能力，才能  </a:t>
            </a:r>
            <a:r>
              <a:rPr lang="en-US" altLang="zh-CN" sz="800" dirty="0">
                <a:solidFill>
                  <a:schemeClr val="tx1">
                    <a:lumMod val="75000"/>
                    <a:lumOff val="25000"/>
                  </a:schemeClr>
                </a:solidFill>
              </a:rPr>
              <a:t> </a:t>
            </a:r>
            <a:r>
              <a:rPr lang="en-US" altLang="zh-CN" sz="2000" dirty="0">
                <a:solidFill>
                  <a:schemeClr val="tx1">
                    <a:lumMod val="75000"/>
                    <a:lumOff val="25000"/>
                  </a:schemeClr>
                </a:solidFill>
              </a:rPr>
              <a:t>             `          </a:t>
            </a:r>
            <a:r>
              <a:rPr lang="zh-CN" altLang="en-US" sz="2000" dirty="0">
                <a:solidFill>
                  <a:schemeClr val="tx1">
                    <a:lumMod val="75000"/>
                    <a:lumOff val="25000"/>
                  </a:schemeClr>
                </a:solidFill>
              </a:rPr>
              <a:t>获得高 </a:t>
            </a:r>
            <a:r>
              <a:rPr lang="en" altLang="zh-CN" sz="2000" dirty="0">
                <a:solidFill>
                  <a:schemeClr val="tx1">
                    <a:lumMod val="75000"/>
                    <a:lumOff val="25000"/>
                  </a:schemeClr>
                </a:solidFill>
              </a:rPr>
              <a:t>WR</a:t>
            </a:r>
            <a:endParaRPr lang="zh-CN" altLang="en-US" sz="2000" dirty="0">
              <a:solidFill>
                <a:schemeClr val="tx1">
                  <a:lumMod val="75000"/>
                  <a:lumOff val="25000"/>
                </a:schemeClr>
              </a:solidFill>
            </a:endParaRPr>
          </a:p>
        </p:txBody>
      </p:sp>
      <p:pic>
        <p:nvPicPr>
          <p:cNvPr id="4" name="图片 3">
            <a:extLst>
              <a:ext uri="{FF2B5EF4-FFF2-40B4-BE49-F238E27FC236}">
                <a16:creationId xmlns:a16="http://schemas.microsoft.com/office/drawing/2014/main" id="{C5D3F10B-1C6A-A944-35BF-2C4B2BA5B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705" y="2182363"/>
            <a:ext cx="2826434" cy="534947"/>
          </a:xfrm>
          <a:prstGeom prst="rect">
            <a:avLst/>
          </a:prstGeom>
        </p:spPr>
      </p:pic>
    </p:spTree>
    <p:extLst>
      <p:ext uri="{BB962C8B-B14F-4D97-AF65-F5344CB8AC3E}">
        <p14:creationId xmlns:p14="http://schemas.microsoft.com/office/powerpoint/2010/main" val="2678502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0EE42-6682-4F10-9DA2-68E993A1E361}"/>
              </a:ext>
            </a:extLst>
          </p:cNvPr>
          <p:cNvSpPr>
            <a:spLocks noGrp="1"/>
          </p:cNvSpPr>
          <p:nvPr>
            <p:ph type="title"/>
          </p:nvPr>
        </p:nvSpPr>
        <p:spPr/>
        <p:txBody>
          <a:bodyPr/>
          <a:lstStyle/>
          <a:p>
            <a:r>
              <a:rPr lang="en" altLang="zh-CN" dirty="0"/>
              <a:t>Task 4 </a:t>
            </a:r>
            <a:r>
              <a:rPr lang="zh-CN" altLang="en-US" dirty="0"/>
              <a:t>导演和演员聚类 </a:t>
            </a:r>
          </a:p>
        </p:txBody>
      </p:sp>
      <p:sp>
        <p:nvSpPr>
          <p:cNvPr id="3" name="内容占位符 2">
            <a:extLst>
              <a:ext uri="{FF2B5EF4-FFF2-40B4-BE49-F238E27FC236}">
                <a16:creationId xmlns:a16="http://schemas.microsoft.com/office/drawing/2014/main" id="{5E27EF7E-5094-4E54-B2BE-FE1DAC8E3E81}"/>
              </a:ext>
            </a:extLst>
          </p:cNvPr>
          <p:cNvSpPr>
            <a:spLocks noGrp="1"/>
          </p:cNvSpPr>
          <p:nvPr>
            <p:ph idx="1"/>
          </p:nvPr>
        </p:nvSpPr>
        <p:spPr/>
        <p:txBody>
          <a:bodyPr/>
          <a:lstStyle/>
          <a:p>
            <a:pPr>
              <a:buFont typeface="Wingdings" panose="05000000000000000000" pitchFamily="2" charset="2"/>
              <a:buChar char="l"/>
            </a:pPr>
            <a:r>
              <a:rPr lang="zh-CN" altLang="en-US" dirty="0"/>
              <a:t>看效果</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endParaRPr lang="zh-CN" altLang="en-US" dirty="0"/>
          </a:p>
        </p:txBody>
      </p:sp>
      <p:pic>
        <p:nvPicPr>
          <p:cNvPr id="6" name="图片 5">
            <a:extLst>
              <a:ext uri="{FF2B5EF4-FFF2-40B4-BE49-F238E27FC236}">
                <a16:creationId xmlns:a16="http://schemas.microsoft.com/office/drawing/2014/main" id="{EBC4C96F-F8A3-576A-274C-94925D6AE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36" y="1751209"/>
            <a:ext cx="2351632" cy="1450758"/>
          </a:xfrm>
          <a:prstGeom prst="rect">
            <a:avLst/>
          </a:prstGeom>
        </p:spPr>
      </p:pic>
      <p:pic>
        <p:nvPicPr>
          <p:cNvPr id="8" name="图片 7">
            <a:extLst>
              <a:ext uri="{FF2B5EF4-FFF2-40B4-BE49-F238E27FC236}">
                <a16:creationId xmlns:a16="http://schemas.microsoft.com/office/drawing/2014/main" id="{B37B4D86-0633-0379-CE31-9F312B1F1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725" y="1751209"/>
            <a:ext cx="2330728" cy="1450759"/>
          </a:xfrm>
          <a:prstGeom prst="rect">
            <a:avLst/>
          </a:prstGeom>
        </p:spPr>
      </p:pic>
      <p:pic>
        <p:nvPicPr>
          <p:cNvPr id="11" name="图片 10">
            <a:extLst>
              <a:ext uri="{FF2B5EF4-FFF2-40B4-BE49-F238E27FC236}">
                <a16:creationId xmlns:a16="http://schemas.microsoft.com/office/drawing/2014/main" id="{0EE4D649-E86E-42A4-7668-78AF85D1C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453" y="1751209"/>
            <a:ext cx="2548290" cy="1450759"/>
          </a:xfrm>
          <a:prstGeom prst="rect">
            <a:avLst/>
          </a:prstGeom>
        </p:spPr>
      </p:pic>
      <p:pic>
        <p:nvPicPr>
          <p:cNvPr id="14" name="图片 13">
            <a:extLst>
              <a:ext uri="{FF2B5EF4-FFF2-40B4-BE49-F238E27FC236}">
                <a16:creationId xmlns:a16="http://schemas.microsoft.com/office/drawing/2014/main" id="{9F664E17-ACCB-F641-657D-5A42B70FD6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2743" y="1742438"/>
            <a:ext cx="2548290" cy="1468300"/>
          </a:xfrm>
          <a:prstGeom prst="rect">
            <a:avLst/>
          </a:prstGeom>
        </p:spPr>
      </p:pic>
      <p:pic>
        <p:nvPicPr>
          <p:cNvPr id="16" name="图片 15">
            <a:extLst>
              <a:ext uri="{FF2B5EF4-FFF2-40B4-BE49-F238E27FC236}">
                <a16:creationId xmlns:a16="http://schemas.microsoft.com/office/drawing/2014/main" id="{5918F796-8616-6693-6655-56C544B314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1019" y="1742438"/>
            <a:ext cx="2548290" cy="1506378"/>
          </a:xfrm>
          <a:prstGeom prst="rect">
            <a:avLst/>
          </a:prstGeom>
        </p:spPr>
      </p:pic>
      <p:pic>
        <p:nvPicPr>
          <p:cNvPr id="20" name="图片 19">
            <a:extLst>
              <a:ext uri="{FF2B5EF4-FFF2-40B4-BE49-F238E27FC236}">
                <a16:creationId xmlns:a16="http://schemas.microsoft.com/office/drawing/2014/main" id="{96A8B5BD-1119-E63A-2CDE-95478B7BD9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09" y="3210737"/>
            <a:ext cx="2324100" cy="1485900"/>
          </a:xfrm>
          <a:prstGeom prst="rect">
            <a:avLst/>
          </a:prstGeom>
        </p:spPr>
      </p:pic>
      <p:pic>
        <p:nvPicPr>
          <p:cNvPr id="22" name="图片 21">
            <a:extLst>
              <a:ext uri="{FF2B5EF4-FFF2-40B4-BE49-F238E27FC236}">
                <a16:creationId xmlns:a16="http://schemas.microsoft.com/office/drawing/2014/main" id="{D167AB3F-A290-B7F6-6E00-060D7318C2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1255" y="3232020"/>
            <a:ext cx="2590401" cy="1773191"/>
          </a:xfrm>
          <a:prstGeom prst="rect">
            <a:avLst/>
          </a:prstGeom>
        </p:spPr>
      </p:pic>
      <p:pic>
        <p:nvPicPr>
          <p:cNvPr id="24" name="图片 23">
            <a:extLst>
              <a:ext uri="{FF2B5EF4-FFF2-40B4-BE49-F238E27FC236}">
                <a16:creationId xmlns:a16="http://schemas.microsoft.com/office/drawing/2014/main" id="{82272023-EBFD-AE5E-1305-56DF710D0F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2138" y="3185071"/>
            <a:ext cx="2428848" cy="1977776"/>
          </a:xfrm>
          <a:prstGeom prst="rect">
            <a:avLst/>
          </a:prstGeom>
        </p:spPr>
      </p:pic>
      <p:pic>
        <p:nvPicPr>
          <p:cNvPr id="26" name="图片 25">
            <a:extLst>
              <a:ext uri="{FF2B5EF4-FFF2-40B4-BE49-F238E27FC236}">
                <a16:creationId xmlns:a16="http://schemas.microsoft.com/office/drawing/2014/main" id="{4FC59AA0-B198-1266-9326-608EC20647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5332" y="3210737"/>
            <a:ext cx="2770612" cy="1773191"/>
          </a:xfrm>
          <a:prstGeom prst="rect">
            <a:avLst/>
          </a:prstGeom>
        </p:spPr>
      </p:pic>
      <p:pic>
        <p:nvPicPr>
          <p:cNvPr id="28" name="图片 27">
            <a:extLst>
              <a:ext uri="{FF2B5EF4-FFF2-40B4-BE49-F238E27FC236}">
                <a16:creationId xmlns:a16="http://schemas.microsoft.com/office/drawing/2014/main" id="{8339E07C-72AF-6941-C754-D9026CDE4E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17236" y="3248816"/>
            <a:ext cx="2433056" cy="1881564"/>
          </a:xfrm>
          <a:prstGeom prst="rect">
            <a:avLst/>
          </a:prstGeom>
        </p:spPr>
      </p:pic>
      <p:pic>
        <p:nvPicPr>
          <p:cNvPr id="29" name="图片 28">
            <a:extLst>
              <a:ext uri="{FF2B5EF4-FFF2-40B4-BE49-F238E27FC236}">
                <a16:creationId xmlns:a16="http://schemas.microsoft.com/office/drawing/2014/main" id="{34465D6B-E573-BB74-A947-CCA6F5D0C1EA}"/>
              </a:ext>
            </a:extLst>
          </p:cNvPr>
          <p:cNvPicPr>
            <a:picLocks noChangeAspect="1"/>
          </p:cNvPicPr>
          <p:nvPr/>
        </p:nvPicPr>
        <p:blipFill>
          <a:blip r:embed="rId12"/>
          <a:stretch>
            <a:fillRect/>
          </a:stretch>
        </p:blipFill>
        <p:spPr>
          <a:xfrm>
            <a:off x="231416" y="4713940"/>
            <a:ext cx="1540206" cy="2310308"/>
          </a:xfrm>
          <a:prstGeom prst="rect">
            <a:avLst/>
          </a:prstGeom>
        </p:spPr>
      </p:pic>
      <p:pic>
        <p:nvPicPr>
          <p:cNvPr id="30" name="图片 29">
            <a:extLst>
              <a:ext uri="{FF2B5EF4-FFF2-40B4-BE49-F238E27FC236}">
                <a16:creationId xmlns:a16="http://schemas.microsoft.com/office/drawing/2014/main" id="{D07A10E8-AD7C-85D8-B8DD-76DB2549CD5F}"/>
              </a:ext>
            </a:extLst>
          </p:cNvPr>
          <p:cNvPicPr>
            <a:picLocks noChangeAspect="1"/>
          </p:cNvPicPr>
          <p:nvPr/>
        </p:nvPicPr>
        <p:blipFill>
          <a:blip r:embed="rId13"/>
          <a:stretch>
            <a:fillRect/>
          </a:stretch>
        </p:blipFill>
        <p:spPr>
          <a:xfrm>
            <a:off x="2597579" y="4983928"/>
            <a:ext cx="1893734" cy="2496672"/>
          </a:xfrm>
          <a:prstGeom prst="rect">
            <a:avLst/>
          </a:prstGeom>
        </p:spPr>
      </p:pic>
      <p:pic>
        <p:nvPicPr>
          <p:cNvPr id="32" name="图片 31">
            <a:extLst>
              <a:ext uri="{FF2B5EF4-FFF2-40B4-BE49-F238E27FC236}">
                <a16:creationId xmlns:a16="http://schemas.microsoft.com/office/drawing/2014/main" id="{7079974A-89E9-84DD-F069-D6A54E18E642}"/>
              </a:ext>
            </a:extLst>
          </p:cNvPr>
          <p:cNvPicPr>
            <a:picLocks noChangeAspect="1"/>
          </p:cNvPicPr>
          <p:nvPr/>
        </p:nvPicPr>
        <p:blipFill>
          <a:blip r:embed="rId14"/>
          <a:stretch>
            <a:fillRect/>
          </a:stretch>
        </p:blipFill>
        <p:spPr>
          <a:xfrm>
            <a:off x="6830783" y="5200926"/>
            <a:ext cx="3030415" cy="1706315"/>
          </a:xfrm>
          <a:prstGeom prst="rect">
            <a:avLst/>
          </a:prstGeom>
        </p:spPr>
      </p:pic>
      <p:pic>
        <p:nvPicPr>
          <p:cNvPr id="33" name="图片 32">
            <a:extLst>
              <a:ext uri="{FF2B5EF4-FFF2-40B4-BE49-F238E27FC236}">
                <a16:creationId xmlns:a16="http://schemas.microsoft.com/office/drawing/2014/main" id="{671EC4AE-91E8-B89A-697B-23E0E6BA453F}"/>
              </a:ext>
            </a:extLst>
          </p:cNvPr>
          <p:cNvPicPr>
            <a:picLocks noChangeAspect="1"/>
          </p:cNvPicPr>
          <p:nvPr/>
        </p:nvPicPr>
        <p:blipFill>
          <a:blip r:embed="rId15"/>
          <a:stretch>
            <a:fillRect/>
          </a:stretch>
        </p:blipFill>
        <p:spPr>
          <a:xfrm>
            <a:off x="10328283" y="5114919"/>
            <a:ext cx="1661912" cy="2492868"/>
          </a:xfrm>
          <a:prstGeom prst="rect">
            <a:avLst/>
          </a:prstGeom>
        </p:spPr>
      </p:pic>
    </p:spTree>
    <p:extLst>
      <p:ext uri="{BB962C8B-B14F-4D97-AF65-F5344CB8AC3E}">
        <p14:creationId xmlns:p14="http://schemas.microsoft.com/office/powerpoint/2010/main" val="3390798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D442F-5C97-46E5-B912-4EA279E2C14B}"/>
              </a:ext>
            </a:extLst>
          </p:cNvPr>
          <p:cNvSpPr>
            <a:spLocks noGrp="1"/>
          </p:cNvSpPr>
          <p:nvPr>
            <p:ph type="title"/>
          </p:nvPr>
        </p:nvSpPr>
        <p:spPr/>
        <p:txBody>
          <a:bodyPr/>
          <a:lstStyle/>
          <a:p>
            <a:r>
              <a:rPr lang="en" altLang="zh-CN" dirty="0"/>
              <a:t>Task 4 </a:t>
            </a:r>
            <a:r>
              <a:rPr lang="zh-CN" altLang="en-US" dirty="0"/>
              <a:t>导演和演员聚类 </a:t>
            </a:r>
          </a:p>
        </p:txBody>
      </p:sp>
      <p:pic>
        <p:nvPicPr>
          <p:cNvPr id="6" name="图片 5">
            <a:extLst>
              <a:ext uri="{FF2B5EF4-FFF2-40B4-BE49-F238E27FC236}">
                <a16:creationId xmlns:a16="http://schemas.microsoft.com/office/drawing/2014/main" id="{31263CD8-D502-F2FB-3FC0-78BF64AA6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7949" y="1737359"/>
            <a:ext cx="2264277" cy="1354015"/>
          </a:xfrm>
          <a:prstGeom prst="rect">
            <a:avLst/>
          </a:prstGeom>
        </p:spPr>
      </p:pic>
      <p:pic>
        <p:nvPicPr>
          <p:cNvPr id="8" name="图片 7">
            <a:extLst>
              <a:ext uri="{FF2B5EF4-FFF2-40B4-BE49-F238E27FC236}">
                <a16:creationId xmlns:a16="http://schemas.microsoft.com/office/drawing/2014/main" id="{C582ACE2-CF3F-049D-E8BF-DD46710B0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226" y="1737358"/>
            <a:ext cx="2306416" cy="1354016"/>
          </a:xfrm>
          <a:prstGeom prst="rect">
            <a:avLst/>
          </a:prstGeom>
        </p:spPr>
      </p:pic>
      <p:pic>
        <p:nvPicPr>
          <p:cNvPr id="10" name="图片 9">
            <a:extLst>
              <a:ext uri="{FF2B5EF4-FFF2-40B4-BE49-F238E27FC236}">
                <a16:creationId xmlns:a16="http://schemas.microsoft.com/office/drawing/2014/main" id="{B2289BF5-CE1F-111C-9BE3-61353182F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315" y="1737358"/>
            <a:ext cx="2283468" cy="1354016"/>
          </a:xfrm>
          <a:prstGeom prst="rect">
            <a:avLst/>
          </a:prstGeom>
        </p:spPr>
      </p:pic>
      <p:pic>
        <p:nvPicPr>
          <p:cNvPr id="20" name="图片 19">
            <a:extLst>
              <a:ext uri="{FF2B5EF4-FFF2-40B4-BE49-F238E27FC236}">
                <a16:creationId xmlns:a16="http://schemas.microsoft.com/office/drawing/2014/main" id="{F8AF9F42-617C-FE86-0E30-AB1CAE6C1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37360"/>
            <a:ext cx="2719408" cy="1354015"/>
          </a:xfrm>
          <a:prstGeom prst="rect">
            <a:avLst/>
          </a:prstGeom>
        </p:spPr>
      </p:pic>
      <p:pic>
        <p:nvPicPr>
          <p:cNvPr id="22" name="图片 21">
            <a:extLst>
              <a:ext uri="{FF2B5EF4-FFF2-40B4-BE49-F238E27FC236}">
                <a16:creationId xmlns:a16="http://schemas.microsoft.com/office/drawing/2014/main" id="{837B9F53-F6D3-D3CD-AC8F-B5FCA87ED0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04051" y="1718310"/>
            <a:ext cx="2603500" cy="1485900"/>
          </a:xfrm>
          <a:prstGeom prst="rect">
            <a:avLst/>
          </a:prstGeom>
        </p:spPr>
      </p:pic>
      <p:pic>
        <p:nvPicPr>
          <p:cNvPr id="24" name="图片 23">
            <a:extLst>
              <a:ext uri="{FF2B5EF4-FFF2-40B4-BE49-F238E27FC236}">
                <a16:creationId xmlns:a16="http://schemas.microsoft.com/office/drawing/2014/main" id="{83F796B4-BE4D-AB5D-6A08-8923D20F4B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80" y="3091374"/>
            <a:ext cx="2019300" cy="1536700"/>
          </a:xfrm>
          <a:prstGeom prst="rect">
            <a:avLst/>
          </a:prstGeom>
        </p:spPr>
      </p:pic>
      <p:pic>
        <p:nvPicPr>
          <p:cNvPr id="26" name="图片 25">
            <a:extLst>
              <a:ext uri="{FF2B5EF4-FFF2-40B4-BE49-F238E27FC236}">
                <a16:creationId xmlns:a16="http://schemas.microsoft.com/office/drawing/2014/main" id="{64E501BC-F711-2B37-DA99-A8FCBA1345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2387" y="3204210"/>
            <a:ext cx="2260600" cy="1536700"/>
          </a:xfrm>
          <a:prstGeom prst="rect">
            <a:avLst/>
          </a:prstGeom>
        </p:spPr>
      </p:pic>
      <p:pic>
        <p:nvPicPr>
          <p:cNvPr id="28" name="图片 27">
            <a:extLst>
              <a:ext uri="{FF2B5EF4-FFF2-40B4-BE49-F238E27FC236}">
                <a16:creationId xmlns:a16="http://schemas.microsoft.com/office/drawing/2014/main" id="{DB1B8B47-3689-BAA2-3734-0D746F35E2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52441" y="3091374"/>
            <a:ext cx="2163950" cy="1571276"/>
          </a:xfrm>
          <a:prstGeom prst="rect">
            <a:avLst/>
          </a:prstGeom>
        </p:spPr>
      </p:pic>
      <p:pic>
        <p:nvPicPr>
          <p:cNvPr id="30" name="图片 29">
            <a:extLst>
              <a:ext uri="{FF2B5EF4-FFF2-40B4-BE49-F238E27FC236}">
                <a16:creationId xmlns:a16="http://schemas.microsoft.com/office/drawing/2014/main" id="{F9C23AD9-7567-563F-BF17-AB467947CC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05440" y="3123124"/>
            <a:ext cx="2489200" cy="1473200"/>
          </a:xfrm>
          <a:prstGeom prst="rect">
            <a:avLst/>
          </a:prstGeom>
        </p:spPr>
      </p:pic>
      <p:pic>
        <p:nvPicPr>
          <p:cNvPr id="32" name="图片 31">
            <a:extLst>
              <a:ext uri="{FF2B5EF4-FFF2-40B4-BE49-F238E27FC236}">
                <a16:creationId xmlns:a16="http://schemas.microsoft.com/office/drawing/2014/main" id="{2B2828BE-0EA8-0066-E1BD-CAF76C3D3B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13987" y="3154874"/>
            <a:ext cx="2438400" cy="1473200"/>
          </a:xfrm>
          <a:prstGeom prst="rect">
            <a:avLst/>
          </a:prstGeom>
        </p:spPr>
      </p:pic>
      <p:pic>
        <p:nvPicPr>
          <p:cNvPr id="33" name="图片 32">
            <a:extLst>
              <a:ext uri="{FF2B5EF4-FFF2-40B4-BE49-F238E27FC236}">
                <a16:creationId xmlns:a16="http://schemas.microsoft.com/office/drawing/2014/main" id="{9CE0A57C-CE31-F1F2-B232-D5F2A47573E9}"/>
              </a:ext>
            </a:extLst>
          </p:cNvPr>
          <p:cNvPicPr>
            <a:picLocks noChangeAspect="1"/>
          </p:cNvPicPr>
          <p:nvPr/>
        </p:nvPicPr>
        <p:blipFill>
          <a:blip r:embed="rId12"/>
          <a:stretch>
            <a:fillRect/>
          </a:stretch>
        </p:blipFill>
        <p:spPr>
          <a:xfrm>
            <a:off x="0" y="4628073"/>
            <a:ext cx="1910862" cy="2285391"/>
          </a:xfrm>
          <a:prstGeom prst="rect">
            <a:avLst/>
          </a:prstGeom>
        </p:spPr>
      </p:pic>
      <p:pic>
        <p:nvPicPr>
          <p:cNvPr id="34" name="图片 33">
            <a:extLst>
              <a:ext uri="{FF2B5EF4-FFF2-40B4-BE49-F238E27FC236}">
                <a16:creationId xmlns:a16="http://schemas.microsoft.com/office/drawing/2014/main" id="{0E715B6F-C68B-2104-3A34-C1C8BCAE6AF1}"/>
              </a:ext>
            </a:extLst>
          </p:cNvPr>
          <p:cNvPicPr>
            <a:picLocks noChangeAspect="1"/>
          </p:cNvPicPr>
          <p:nvPr/>
        </p:nvPicPr>
        <p:blipFill>
          <a:blip r:embed="rId13"/>
          <a:stretch>
            <a:fillRect/>
          </a:stretch>
        </p:blipFill>
        <p:spPr>
          <a:xfrm>
            <a:off x="2063260" y="4628072"/>
            <a:ext cx="1522070" cy="2285391"/>
          </a:xfrm>
          <a:prstGeom prst="rect">
            <a:avLst/>
          </a:prstGeom>
        </p:spPr>
      </p:pic>
      <p:pic>
        <p:nvPicPr>
          <p:cNvPr id="35" name="图片 34">
            <a:extLst>
              <a:ext uri="{FF2B5EF4-FFF2-40B4-BE49-F238E27FC236}">
                <a16:creationId xmlns:a16="http://schemas.microsoft.com/office/drawing/2014/main" id="{888FCCF0-6A7A-C909-5D78-AF68C48FCF96}"/>
              </a:ext>
            </a:extLst>
          </p:cNvPr>
          <p:cNvPicPr>
            <a:picLocks noChangeAspect="1"/>
          </p:cNvPicPr>
          <p:nvPr/>
        </p:nvPicPr>
        <p:blipFill>
          <a:blip r:embed="rId14"/>
          <a:stretch>
            <a:fillRect/>
          </a:stretch>
        </p:blipFill>
        <p:spPr>
          <a:xfrm>
            <a:off x="3585330" y="4712846"/>
            <a:ext cx="1433613" cy="2150420"/>
          </a:xfrm>
          <a:prstGeom prst="rect">
            <a:avLst/>
          </a:prstGeom>
        </p:spPr>
      </p:pic>
      <p:pic>
        <p:nvPicPr>
          <p:cNvPr id="36" name="图片 35">
            <a:extLst>
              <a:ext uri="{FF2B5EF4-FFF2-40B4-BE49-F238E27FC236}">
                <a16:creationId xmlns:a16="http://schemas.microsoft.com/office/drawing/2014/main" id="{403ED018-B160-9488-B8FB-FECA0AB6F03C}"/>
              </a:ext>
            </a:extLst>
          </p:cNvPr>
          <p:cNvPicPr>
            <a:picLocks noChangeAspect="1"/>
          </p:cNvPicPr>
          <p:nvPr/>
        </p:nvPicPr>
        <p:blipFill>
          <a:blip r:embed="rId15"/>
          <a:stretch>
            <a:fillRect/>
          </a:stretch>
        </p:blipFill>
        <p:spPr>
          <a:xfrm>
            <a:off x="6569937" y="4858780"/>
            <a:ext cx="3182450" cy="1858551"/>
          </a:xfrm>
          <a:prstGeom prst="rect">
            <a:avLst/>
          </a:prstGeom>
        </p:spPr>
      </p:pic>
      <p:pic>
        <p:nvPicPr>
          <p:cNvPr id="37" name="图片 36">
            <a:extLst>
              <a:ext uri="{FF2B5EF4-FFF2-40B4-BE49-F238E27FC236}">
                <a16:creationId xmlns:a16="http://schemas.microsoft.com/office/drawing/2014/main" id="{4DCCA14E-FD65-3D9C-B08B-B680212AA5DC}"/>
              </a:ext>
            </a:extLst>
          </p:cNvPr>
          <p:cNvPicPr>
            <a:picLocks noChangeAspect="1"/>
          </p:cNvPicPr>
          <p:nvPr/>
        </p:nvPicPr>
        <p:blipFill>
          <a:blip r:embed="rId16"/>
          <a:stretch>
            <a:fillRect/>
          </a:stretch>
        </p:blipFill>
        <p:spPr>
          <a:xfrm>
            <a:off x="10212126" y="4740910"/>
            <a:ext cx="1599223" cy="2398835"/>
          </a:xfrm>
          <a:prstGeom prst="rect">
            <a:avLst/>
          </a:prstGeom>
        </p:spPr>
      </p:pic>
    </p:spTree>
    <p:extLst>
      <p:ext uri="{BB962C8B-B14F-4D97-AF65-F5344CB8AC3E}">
        <p14:creationId xmlns:p14="http://schemas.microsoft.com/office/powerpoint/2010/main" val="1106163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B2D2BD-0054-19C5-5B60-D674A957EFC1}"/>
              </a:ext>
            </a:extLst>
          </p:cNvPr>
          <p:cNvSpPr>
            <a:spLocks noGrp="1"/>
          </p:cNvSpPr>
          <p:nvPr>
            <p:ph type="title"/>
          </p:nvPr>
        </p:nvSpPr>
        <p:spPr/>
        <p:txBody>
          <a:bodyPr/>
          <a:lstStyle/>
          <a:p>
            <a:r>
              <a:rPr kumimoji="1" lang="en-US" altLang="zh-CN" dirty="0"/>
              <a:t>Task 1</a:t>
            </a:r>
            <a:r>
              <a:rPr kumimoji="1" lang="zh-CN" altLang="en-US" dirty="0"/>
              <a:t>数据预处理和特征向量化</a:t>
            </a:r>
          </a:p>
        </p:txBody>
      </p:sp>
      <p:sp>
        <p:nvSpPr>
          <p:cNvPr id="3" name="内容占位符 2">
            <a:extLst>
              <a:ext uri="{FF2B5EF4-FFF2-40B4-BE49-F238E27FC236}">
                <a16:creationId xmlns:a16="http://schemas.microsoft.com/office/drawing/2014/main" id="{F2EDD9C6-7B1C-5C99-A6B4-DE1FEE35CDC5}"/>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A99029CC-5360-06EF-997D-9FF35A1B25B4}"/>
              </a:ext>
            </a:extLst>
          </p:cNvPr>
          <p:cNvPicPr>
            <a:picLocks noChangeAspect="1"/>
          </p:cNvPicPr>
          <p:nvPr/>
        </p:nvPicPr>
        <p:blipFill>
          <a:blip r:embed="rId3"/>
          <a:stretch>
            <a:fillRect/>
          </a:stretch>
        </p:blipFill>
        <p:spPr>
          <a:xfrm>
            <a:off x="0" y="1690688"/>
            <a:ext cx="12051247" cy="4802187"/>
          </a:xfrm>
          <a:prstGeom prst="rect">
            <a:avLst/>
          </a:prstGeom>
        </p:spPr>
      </p:pic>
    </p:spTree>
    <p:extLst>
      <p:ext uri="{BB962C8B-B14F-4D97-AF65-F5344CB8AC3E}">
        <p14:creationId xmlns:p14="http://schemas.microsoft.com/office/powerpoint/2010/main" val="3518751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D442F-5C97-46E5-B912-4EA279E2C14B}"/>
              </a:ext>
            </a:extLst>
          </p:cNvPr>
          <p:cNvSpPr>
            <a:spLocks noGrp="1"/>
          </p:cNvSpPr>
          <p:nvPr>
            <p:ph type="title"/>
          </p:nvPr>
        </p:nvSpPr>
        <p:spPr/>
        <p:txBody>
          <a:bodyPr/>
          <a:lstStyle/>
          <a:p>
            <a:r>
              <a:rPr lang="en" altLang="zh-CN" dirty="0"/>
              <a:t>Task 4 </a:t>
            </a:r>
            <a:r>
              <a:rPr lang="zh-CN" altLang="en-US" dirty="0"/>
              <a:t>导演和演员聚类 </a:t>
            </a:r>
          </a:p>
        </p:txBody>
      </p:sp>
      <p:pic>
        <p:nvPicPr>
          <p:cNvPr id="3" name="图片 2">
            <a:extLst>
              <a:ext uri="{FF2B5EF4-FFF2-40B4-BE49-F238E27FC236}">
                <a16:creationId xmlns:a16="http://schemas.microsoft.com/office/drawing/2014/main" id="{D92328AA-91CD-892D-3963-D65658A8A5A7}"/>
              </a:ext>
            </a:extLst>
          </p:cNvPr>
          <p:cNvPicPr>
            <a:picLocks noChangeAspect="1"/>
          </p:cNvPicPr>
          <p:nvPr/>
        </p:nvPicPr>
        <p:blipFill>
          <a:blip r:embed="rId2"/>
          <a:stretch>
            <a:fillRect/>
          </a:stretch>
        </p:blipFill>
        <p:spPr>
          <a:xfrm>
            <a:off x="167906" y="1646976"/>
            <a:ext cx="2959114" cy="2556615"/>
          </a:xfrm>
          <a:prstGeom prst="rect">
            <a:avLst/>
          </a:prstGeom>
        </p:spPr>
      </p:pic>
      <p:pic>
        <p:nvPicPr>
          <p:cNvPr id="4" name="图片 3">
            <a:extLst>
              <a:ext uri="{FF2B5EF4-FFF2-40B4-BE49-F238E27FC236}">
                <a16:creationId xmlns:a16="http://schemas.microsoft.com/office/drawing/2014/main" id="{8E1E8C1E-E9F7-554A-B08C-BD2222BC83C3}"/>
              </a:ext>
            </a:extLst>
          </p:cNvPr>
          <p:cNvPicPr>
            <a:picLocks noChangeAspect="1"/>
          </p:cNvPicPr>
          <p:nvPr/>
        </p:nvPicPr>
        <p:blipFill>
          <a:blip r:embed="rId3"/>
          <a:stretch>
            <a:fillRect/>
          </a:stretch>
        </p:blipFill>
        <p:spPr>
          <a:xfrm>
            <a:off x="3181313" y="1737360"/>
            <a:ext cx="2854500" cy="2466231"/>
          </a:xfrm>
          <a:prstGeom prst="rect">
            <a:avLst/>
          </a:prstGeom>
        </p:spPr>
      </p:pic>
      <p:pic>
        <p:nvPicPr>
          <p:cNvPr id="5" name="图片 4">
            <a:extLst>
              <a:ext uri="{FF2B5EF4-FFF2-40B4-BE49-F238E27FC236}">
                <a16:creationId xmlns:a16="http://schemas.microsoft.com/office/drawing/2014/main" id="{60E5CC71-6834-896B-51F7-B06CCDFDC9B3}"/>
              </a:ext>
            </a:extLst>
          </p:cNvPr>
          <p:cNvPicPr>
            <a:picLocks noChangeAspect="1"/>
          </p:cNvPicPr>
          <p:nvPr/>
        </p:nvPicPr>
        <p:blipFill>
          <a:blip r:embed="rId4"/>
          <a:stretch>
            <a:fillRect/>
          </a:stretch>
        </p:blipFill>
        <p:spPr>
          <a:xfrm>
            <a:off x="6377460" y="1759040"/>
            <a:ext cx="2895477" cy="2476493"/>
          </a:xfrm>
          <a:prstGeom prst="rect">
            <a:avLst/>
          </a:prstGeom>
        </p:spPr>
      </p:pic>
      <p:pic>
        <p:nvPicPr>
          <p:cNvPr id="7" name="图片 6">
            <a:extLst>
              <a:ext uri="{FF2B5EF4-FFF2-40B4-BE49-F238E27FC236}">
                <a16:creationId xmlns:a16="http://schemas.microsoft.com/office/drawing/2014/main" id="{FF872B61-C7F6-B28D-49DF-FDCBE4AAFDEC}"/>
              </a:ext>
            </a:extLst>
          </p:cNvPr>
          <p:cNvPicPr>
            <a:picLocks noChangeAspect="1"/>
          </p:cNvPicPr>
          <p:nvPr/>
        </p:nvPicPr>
        <p:blipFill>
          <a:blip r:embed="rId5"/>
          <a:stretch>
            <a:fillRect/>
          </a:stretch>
        </p:blipFill>
        <p:spPr>
          <a:xfrm>
            <a:off x="9372396" y="1727097"/>
            <a:ext cx="2895478" cy="2476494"/>
          </a:xfrm>
          <a:prstGeom prst="rect">
            <a:avLst/>
          </a:prstGeom>
        </p:spPr>
      </p:pic>
      <p:pic>
        <p:nvPicPr>
          <p:cNvPr id="9" name="图片 8">
            <a:extLst>
              <a:ext uri="{FF2B5EF4-FFF2-40B4-BE49-F238E27FC236}">
                <a16:creationId xmlns:a16="http://schemas.microsoft.com/office/drawing/2014/main" id="{CF75A430-036F-A53D-98E1-9275FFD34D5E}"/>
              </a:ext>
            </a:extLst>
          </p:cNvPr>
          <p:cNvPicPr>
            <a:picLocks noChangeAspect="1"/>
          </p:cNvPicPr>
          <p:nvPr/>
        </p:nvPicPr>
        <p:blipFill>
          <a:blip r:embed="rId6"/>
          <a:stretch>
            <a:fillRect/>
          </a:stretch>
        </p:blipFill>
        <p:spPr>
          <a:xfrm>
            <a:off x="6330621" y="4314114"/>
            <a:ext cx="2989154" cy="2556615"/>
          </a:xfrm>
          <a:prstGeom prst="rect">
            <a:avLst/>
          </a:prstGeom>
        </p:spPr>
      </p:pic>
      <p:pic>
        <p:nvPicPr>
          <p:cNvPr id="11" name="图片 10">
            <a:extLst>
              <a:ext uri="{FF2B5EF4-FFF2-40B4-BE49-F238E27FC236}">
                <a16:creationId xmlns:a16="http://schemas.microsoft.com/office/drawing/2014/main" id="{0D623C93-3361-A0FB-A96F-5D17DEF8651A}"/>
              </a:ext>
            </a:extLst>
          </p:cNvPr>
          <p:cNvPicPr>
            <a:picLocks noChangeAspect="1"/>
          </p:cNvPicPr>
          <p:nvPr/>
        </p:nvPicPr>
        <p:blipFill>
          <a:blip r:embed="rId7"/>
          <a:stretch>
            <a:fillRect/>
          </a:stretch>
        </p:blipFill>
        <p:spPr>
          <a:xfrm>
            <a:off x="9259029" y="4257213"/>
            <a:ext cx="3122212" cy="2670419"/>
          </a:xfrm>
          <a:prstGeom prst="rect">
            <a:avLst/>
          </a:prstGeom>
        </p:spPr>
      </p:pic>
      <p:pic>
        <p:nvPicPr>
          <p:cNvPr id="12" name="图片 11">
            <a:extLst>
              <a:ext uri="{FF2B5EF4-FFF2-40B4-BE49-F238E27FC236}">
                <a16:creationId xmlns:a16="http://schemas.microsoft.com/office/drawing/2014/main" id="{928A43B1-2452-B21F-3DEC-730EF4D009FC}"/>
              </a:ext>
            </a:extLst>
          </p:cNvPr>
          <p:cNvPicPr>
            <a:picLocks noChangeAspect="1"/>
          </p:cNvPicPr>
          <p:nvPr/>
        </p:nvPicPr>
        <p:blipFill>
          <a:blip r:embed="rId8"/>
          <a:stretch>
            <a:fillRect/>
          </a:stretch>
        </p:blipFill>
        <p:spPr>
          <a:xfrm>
            <a:off x="167906" y="4270814"/>
            <a:ext cx="2895476" cy="2501633"/>
          </a:xfrm>
          <a:prstGeom prst="rect">
            <a:avLst/>
          </a:prstGeom>
        </p:spPr>
      </p:pic>
      <p:pic>
        <p:nvPicPr>
          <p:cNvPr id="13" name="图片 12">
            <a:extLst>
              <a:ext uri="{FF2B5EF4-FFF2-40B4-BE49-F238E27FC236}">
                <a16:creationId xmlns:a16="http://schemas.microsoft.com/office/drawing/2014/main" id="{6AD1C334-73D0-5FEC-96D4-12966FB3F913}"/>
              </a:ext>
            </a:extLst>
          </p:cNvPr>
          <p:cNvPicPr>
            <a:picLocks noChangeAspect="1"/>
          </p:cNvPicPr>
          <p:nvPr/>
        </p:nvPicPr>
        <p:blipFill>
          <a:blip r:embed="rId9"/>
          <a:stretch>
            <a:fillRect/>
          </a:stretch>
        </p:blipFill>
        <p:spPr>
          <a:xfrm>
            <a:off x="3181312" y="4314114"/>
            <a:ext cx="2854501" cy="2466231"/>
          </a:xfrm>
          <a:prstGeom prst="rect">
            <a:avLst/>
          </a:prstGeom>
        </p:spPr>
      </p:pic>
      <p:cxnSp>
        <p:nvCxnSpPr>
          <p:cNvPr id="15" name="直线连接符 14">
            <a:extLst>
              <a:ext uri="{FF2B5EF4-FFF2-40B4-BE49-F238E27FC236}">
                <a16:creationId xmlns:a16="http://schemas.microsoft.com/office/drawing/2014/main" id="{969E64D7-EAF6-52C1-68D7-B432E5408580}"/>
              </a:ext>
            </a:extLst>
          </p:cNvPr>
          <p:cNvCxnSpPr>
            <a:cxnSpLocks/>
            <a:stCxn id="2" idx="2"/>
          </p:cNvCxnSpPr>
          <p:nvPr/>
        </p:nvCxnSpPr>
        <p:spPr>
          <a:xfrm>
            <a:off x="6126480" y="1737360"/>
            <a:ext cx="0" cy="4593102"/>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927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B1F04-9006-4026-A396-8FAC8D0E929D}"/>
              </a:ext>
            </a:extLst>
          </p:cNvPr>
          <p:cNvSpPr>
            <a:spLocks noGrp="1"/>
          </p:cNvSpPr>
          <p:nvPr>
            <p:ph type="title"/>
          </p:nvPr>
        </p:nvSpPr>
        <p:spPr/>
        <p:txBody>
          <a:bodyPr/>
          <a:lstStyle/>
          <a:p>
            <a:r>
              <a:rPr lang="zh-CN" altLang="en-US" dirty="0"/>
              <a:t>结果的社会反馈</a:t>
            </a:r>
            <a:r>
              <a:rPr lang="en-US" altLang="zh-CN" dirty="0"/>
              <a:t>——NLP</a:t>
            </a:r>
            <a:r>
              <a:rPr lang="zh-CN" altLang="en-US" dirty="0"/>
              <a:t>研究的基础</a:t>
            </a:r>
          </a:p>
        </p:txBody>
      </p:sp>
      <p:pic>
        <p:nvPicPr>
          <p:cNvPr id="7" name="图片 6">
            <a:extLst>
              <a:ext uri="{FF2B5EF4-FFF2-40B4-BE49-F238E27FC236}">
                <a16:creationId xmlns:a16="http://schemas.microsoft.com/office/drawing/2014/main" id="{EC0C4491-F30B-8E09-D84D-A87944FBA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82" y="1737360"/>
            <a:ext cx="3500186" cy="4810758"/>
          </a:xfrm>
          <a:prstGeom prst="rect">
            <a:avLst/>
          </a:prstGeom>
        </p:spPr>
      </p:pic>
      <p:pic>
        <p:nvPicPr>
          <p:cNvPr id="9" name="图片 8">
            <a:extLst>
              <a:ext uri="{FF2B5EF4-FFF2-40B4-BE49-F238E27FC236}">
                <a16:creationId xmlns:a16="http://schemas.microsoft.com/office/drawing/2014/main" id="{B02F7EB1-2DD6-AEA0-203C-6F11803ED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493" y="1737360"/>
            <a:ext cx="3530600" cy="5372100"/>
          </a:xfrm>
          <a:prstGeom prst="rect">
            <a:avLst/>
          </a:prstGeom>
        </p:spPr>
      </p:pic>
      <p:pic>
        <p:nvPicPr>
          <p:cNvPr id="11" name="图片 10">
            <a:extLst>
              <a:ext uri="{FF2B5EF4-FFF2-40B4-BE49-F238E27FC236}">
                <a16:creationId xmlns:a16="http://schemas.microsoft.com/office/drawing/2014/main" id="{E8D875F2-8D67-2BCB-E105-49F95CDBE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418" y="1618247"/>
            <a:ext cx="3530600" cy="5372100"/>
          </a:xfrm>
          <a:prstGeom prst="rect">
            <a:avLst/>
          </a:prstGeom>
        </p:spPr>
      </p:pic>
    </p:spTree>
    <p:extLst>
      <p:ext uri="{BB962C8B-B14F-4D97-AF65-F5344CB8AC3E}">
        <p14:creationId xmlns:p14="http://schemas.microsoft.com/office/powerpoint/2010/main" val="3075376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p:nvPr/>
        </p:nvSpPr>
        <p:spPr>
          <a:xfrm>
            <a:off x="751365" y="2858089"/>
            <a:ext cx="3103245" cy="1156969"/>
          </a:xfrm>
          <a:prstGeom prst="rect">
            <a:avLst/>
          </a:prstGeom>
        </p:spPr>
        <p:txBody>
          <a:bodyPr vert="horz" wrap="square" lIns="0" tIns="0" rIns="0" bIns="0"/>
          <a:lstStyle/>
          <a:p>
            <a:pPr algn="l" rtl="0" eaLnBrk="0">
              <a:lnSpc>
                <a:spcPct val="78244"/>
              </a:lnSpc>
              <a:tabLst/>
            </a:pPr>
            <a:endParaRPr lang="Arial" altLang="Arial" sz="100" dirty="0"/>
          </a:p>
          <a:p>
            <a:pPr marL="12700" algn="l" rtl="0" eaLnBrk="0">
              <a:lnSpc>
                <a:spcPct val="89000"/>
              </a:lnSpc>
              <a:tabLst/>
            </a:pPr>
            <a:r>
              <a:rPr sz="3400" spc="70" dirty="0">
                <a:solidFill>
                  <a:srgbClr val="224466">
                    <a:alpha val="100000"/>
                  </a:srgbClr>
                </a:solidFill>
                <a:latin typeface="Microsoft YaHei"/>
                <a:ea typeface="Microsoft YaHei"/>
                <a:cs typeface="Microsoft YaHei"/>
              </a:rPr>
              <a:t>期中大作业报</a:t>
            </a:r>
            <a:r>
              <a:rPr sz="3400" spc="10" dirty="0">
                <a:solidFill>
                  <a:srgbClr val="224466">
                    <a:alpha val="100000"/>
                  </a:srgbClr>
                </a:solidFill>
                <a:latin typeface="Microsoft YaHei"/>
                <a:ea typeface="Microsoft YaHei"/>
                <a:cs typeface="Microsoft YaHei"/>
              </a:rPr>
              <a:t>告</a:t>
            </a:r>
            <a:endParaRPr lang="Microsoft YaHei" altLang="Microsoft YaHei" sz="3400" dirty="0"/>
          </a:p>
          <a:p>
            <a:pPr algn="l" rtl="0" eaLnBrk="0">
              <a:lnSpc>
                <a:spcPct val="198000"/>
              </a:lnSpc>
              <a:tabLst/>
            </a:pPr>
            <a:endParaRPr lang="Arial" altLang="Arial" sz="1000" dirty="0"/>
          </a:p>
          <a:p>
            <a:pPr algn="l" rtl="0" eaLnBrk="0">
              <a:lnSpc>
                <a:spcPct val="106000"/>
              </a:lnSpc>
              <a:tabLst/>
            </a:pPr>
            <a:endParaRPr lang="Arial" altLang="Arial" sz="500" dirty="0"/>
          </a:p>
          <a:p>
            <a:pPr marL="17340" algn="l" rtl="0" eaLnBrk="0">
              <a:lnSpc>
                <a:spcPct val="90000"/>
              </a:lnSpc>
              <a:spcBef>
                <a:spcPts val="2"/>
              </a:spcBef>
              <a:tabLst/>
            </a:pPr>
            <a:r>
              <a:rPr sz="2100" spc="30" dirty="0">
                <a:solidFill>
                  <a:srgbClr val="24292F">
                    <a:alpha val="100000"/>
                  </a:srgbClr>
                </a:solidFill>
                <a:latin typeface="Microsoft YaHei"/>
                <a:ea typeface="Microsoft YaHei"/>
                <a:cs typeface="Microsoft YaHei"/>
              </a:rPr>
              <a:t>欧阳子绚 20级 </a:t>
            </a:r>
            <a:r>
              <a:rPr sz="2100" spc="10" dirty="0">
                <a:solidFill>
                  <a:srgbClr val="24292F">
                    <a:alpha val="100000"/>
                  </a:srgbClr>
                </a:solidFill>
                <a:latin typeface="Microsoft YaHei"/>
                <a:ea typeface="Microsoft YaHei"/>
                <a:cs typeface="Microsoft YaHei"/>
              </a:rPr>
              <a:t>中</a:t>
            </a:r>
            <a:r>
              <a:rPr sz="2100" spc="0" dirty="0">
                <a:solidFill>
                  <a:srgbClr val="24292F">
                    <a:alpha val="100000"/>
                  </a:srgbClr>
                </a:solidFill>
                <a:latin typeface="Microsoft YaHei"/>
                <a:ea typeface="Microsoft YaHei"/>
                <a:cs typeface="Microsoft YaHei"/>
              </a:rPr>
              <a:t>文系</a:t>
            </a:r>
            <a:endParaRPr lang="Microsoft YaHei" altLang="Microsoft YaHei" sz="21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p:cNvSpPr/>
          <p:nvPr/>
        </p:nvSpPr>
        <p:spPr>
          <a:xfrm>
            <a:off x="3848100" y="4152900"/>
            <a:ext cx="2162175" cy="371475"/>
          </a:xfrm>
          <a:prstGeom prst="rect">
            <a:avLst/>
          </a:prstGeom>
          <a:solidFill>
            <a:srgbClr val="AFB8C1">
              <a:alpha val="20000"/>
            </a:srgbClr>
          </a:solidFill>
          <a:ln cap="flat">
            <a:miter lim="0"/>
          </a:ln>
        </p:spPr>
        <p:txBody>
          <a:bodyPr rtlCol="0"/>
          <a:lstStyle/>
          <a:p>
            <a:pPr algn="ctr"/>
            <a:endParaRPr lang="zh-CN" altLang="en-US"/>
          </a:p>
        </p:txBody>
      </p:sp>
      <p:sp>
        <p:nvSpPr>
          <p:cNvPr id="3" name="textbox 3"/>
          <p:cNvSpPr/>
          <p:nvPr/>
        </p:nvSpPr>
        <p:spPr>
          <a:xfrm>
            <a:off x="740215" y="521744"/>
            <a:ext cx="10688319" cy="5783579"/>
          </a:xfrm>
          <a:prstGeom prst="rect">
            <a:avLst/>
          </a:prstGeom>
        </p:spPr>
        <p:txBody>
          <a:bodyPr vert="horz" wrap="square" lIns="0" tIns="0" rIns="0" bIns="0"/>
          <a:lstStyle/>
          <a:p>
            <a:pPr algn="l" rtl="0" eaLnBrk="0">
              <a:lnSpc>
                <a:spcPct val="83341"/>
              </a:lnSpc>
              <a:tabLst/>
            </a:pPr>
            <a:endParaRPr lang="Arial" altLang="Arial" sz="100" dirty="0"/>
          </a:p>
          <a:p>
            <a:pPr marL="17509" algn="l" rtl="0" eaLnBrk="0">
              <a:lnSpc>
                <a:spcPts val="3639"/>
              </a:lnSpc>
              <a:tabLst/>
            </a:pPr>
            <a:r>
              <a:rPr sz="2800" spc="-50" dirty="0">
                <a:solidFill>
                  <a:srgbClr val="24292F">
                    <a:alpha val="100000"/>
                  </a:srgbClr>
                </a:solidFill>
                <a:latin typeface="Microsoft YaHei"/>
                <a:ea typeface="Microsoft YaHei"/>
                <a:cs typeface="Microsoft YaHei"/>
              </a:rPr>
              <a:t>T</a:t>
            </a:r>
            <a:r>
              <a:rPr sz="2800" spc="-40" dirty="0">
                <a:solidFill>
                  <a:srgbClr val="24292F">
                    <a:alpha val="100000"/>
                  </a:srgbClr>
                </a:solidFill>
                <a:latin typeface="Microsoft YaHei"/>
                <a:ea typeface="Microsoft YaHei"/>
                <a:cs typeface="Microsoft YaHei"/>
              </a:rPr>
              <a:t>a</a:t>
            </a:r>
            <a:r>
              <a:rPr sz="2800" spc="0" dirty="0">
                <a:solidFill>
                  <a:srgbClr val="24292F">
                    <a:alpha val="100000"/>
                  </a:srgbClr>
                </a:solidFill>
                <a:latin typeface="Microsoft YaHei"/>
                <a:ea typeface="Microsoft YaHei"/>
                <a:cs typeface="Microsoft YaHei"/>
              </a:rPr>
              <a:t>sk</a:t>
            </a:r>
            <a:r>
              <a:rPr sz="2800" spc="-50" dirty="0">
                <a:solidFill>
                  <a:srgbClr val="24292F">
                    <a:alpha val="100000"/>
                  </a:srgbClr>
                </a:solidFill>
                <a:latin typeface="Microsoft YaHei"/>
                <a:ea typeface="Microsoft YaHei"/>
                <a:cs typeface="Microsoft YaHei"/>
              </a:rPr>
              <a:t> 1 - 数据预处理和特征向量化</a:t>
            </a:r>
            <a:endParaRPr lang="Microsoft YaHei" altLang="Microsoft YaHei" sz="2800" dirty="0"/>
          </a:p>
          <a:p>
            <a:pPr algn="l" rtl="0" eaLnBrk="0">
              <a:lnSpc>
                <a:spcPct val="138000"/>
              </a:lnSpc>
              <a:tabLst/>
            </a:pPr>
            <a:endParaRPr lang="Arial" altLang="Arial" sz="1000" dirty="0"/>
          </a:p>
          <a:p>
            <a:pPr algn="l" rtl="0" eaLnBrk="0">
              <a:lnSpc>
                <a:spcPct val="139000"/>
              </a:lnSpc>
              <a:tabLst/>
            </a:pPr>
            <a:endParaRPr lang="Arial" altLang="Arial" sz="1000" dirty="0"/>
          </a:p>
          <a:p>
            <a:pPr marL="17648" algn="l" rtl="0" eaLnBrk="0">
              <a:lnSpc>
                <a:spcPct val="90000"/>
              </a:lnSpc>
              <a:spcBef>
                <a:spcPts val="661"/>
              </a:spcBef>
              <a:tabLst/>
            </a:pPr>
            <a:r>
              <a:rPr sz="2200" spc="70" dirty="0">
                <a:solidFill>
                  <a:srgbClr val="24292F">
                    <a:alpha val="100000"/>
                  </a:srgbClr>
                </a:solidFill>
                <a:latin typeface="Microsoft YaHei"/>
                <a:ea typeface="Microsoft YaHei"/>
                <a:cs typeface="Microsoft YaHei"/>
              </a:rPr>
              <a:t>读取数</a:t>
            </a:r>
            <a:r>
              <a:rPr sz="2200" spc="40" dirty="0">
                <a:solidFill>
                  <a:srgbClr val="24292F">
                    <a:alpha val="100000"/>
                  </a:srgbClr>
                </a:solidFill>
                <a:latin typeface="Microsoft YaHei"/>
                <a:ea typeface="Microsoft YaHei"/>
                <a:cs typeface="Microsoft YaHei"/>
              </a:rPr>
              <a:t>据</a:t>
            </a:r>
            <a:endParaRPr lang="Microsoft YaHei" altLang="Microsoft YaHei" sz="2200" dirty="0"/>
          </a:p>
          <a:p>
            <a:pPr algn="l" rtl="0" eaLnBrk="0">
              <a:lnSpc>
                <a:spcPct val="105000"/>
              </a:lnSpc>
              <a:tabLst/>
            </a:pPr>
            <a:endParaRPr lang="Arial" altLang="Arial" sz="1000" dirty="0"/>
          </a:p>
          <a:p>
            <a:pPr marL="17164" algn="l" rtl="0" eaLnBrk="0">
              <a:lnSpc>
                <a:spcPct val="94000"/>
              </a:lnSpc>
              <a:spcBef>
                <a:spcPts val="640"/>
              </a:spcBef>
              <a:tabLst/>
            </a:pPr>
            <a:r>
              <a:rPr sz="2100" spc="30" dirty="0">
                <a:solidFill>
                  <a:srgbClr val="24292F">
                    <a:alpha val="100000"/>
                  </a:srgbClr>
                </a:solidFill>
                <a:latin typeface="Microsoft YaHei"/>
                <a:ea typeface="Microsoft YaHei"/>
                <a:cs typeface="Microsoft YaHei"/>
              </a:rPr>
              <a:t>根据大作业说明文件指导读取了数据文件，  并打印了基本</a:t>
            </a:r>
            <a:r>
              <a:rPr sz="2100" spc="20" dirty="0">
                <a:solidFill>
                  <a:srgbClr val="24292F">
                    <a:alpha val="100000"/>
                  </a:srgbClr>
                </a:solidFill>
                <a:latin typeface="Microsoft YaHei"/>
                <a:ea typeface="Microsoft YaHei"/>
                <a:cs typeface="Microsoft YaHei"/>
              </a:rPr>
              <a:t>信</a:t>
            </a:r>
            <a:r>
              <a:rPr sz="2100" spc="0" dirty="0">
                <a:solidFill>
                  <a:srgbClr val="24292F">
                    <a:alpha val="100000"/>
                  </a:srgbClr>
                </a:solidFill>
                <a:latin typeface="Microsoft YaHei"/>
                <a:ea typeface="Microsoft YaHei"/>
                <a:cs typeface="Microsoft YaHei"/>
              </a:rPr>
              <a:t>息。</a:t>
            </a:r>
            <a:endParaRPr lang="Microsoft YaHei" altLang="Microsoft YaHei" sz="2100" dirty="0"/>
          </a:p>
          <a:p>
            <a:pPr algn="l" rtl="0" eaLnBrk="0">
              <a:lnSpc>
                <a:spcPct val="127000"/>
              </a:lnSpc>
              <a:tabLst/>
            </a:pPr>
            <a:endParaRPr lang="Arial" altLang="Arial" sz="1000" dirty="0"/>
          </a:p>
          <a:p>
            <a:pPr algn="l" rtl="0" eaLnBrk="0">
              <a:lnSpc>
                <a:spcPct val="127000"/>
              </a:lnSpc>
              <a:tabLst/>
            </a:pPr>
            <a:endParaRPr lang="Arial" altLang="Arial" sz="1000" dirty="0"/>
          </a:p>
          <a:p>
            <a:pPr marL="20548" algn="l" rtl="0" eaLnBrk="0">
              <a:lnSpc>
                <a:spcPct val="89000"/>
              </a:lnSpc>
              <a:spcBef>
                <a:spcPts val="661"/>
              </a:spcBef>
              <a:tabLst/>
            </a:pPr>
            <a:r>
              <a:rPr sz="2200" spc="60" dirty="0">
                <a:solidFill>
                  <a:srgbClr val="24292F">
                    <a:alpha val="100000"/>
                  </a:srgbClr>
                </a:solidFill>
                <a:latin typeface="Microsoft YaHei"/>
                <a:ea typeface="Microsoft YaHei"/>
                <a:cs typeface="Microsoft YaHei"/>
              </a:rPr>
              <a:t>清洗数</a:t>
            </a:r>
            <a:r>
              <a:rPr sz="2200" spc="50" dirty="0">
                <a:solidFill>
                  <a:srgbClr val="24292F">
                    <a:alpha val="100000"/>
                  </a:srgbClr>
                </a:solidFill>
                <a:latin typeface="Microsoft YaHei"/>
                <a:ea typeface="Microsoft YaHei"/>
                <a:cs typeface="Microsoft YaHei"/>
              </a:rPr>
              <a:t>据</a:t>
            </a:r>
            <a:endParaRPr lang="Microsoft YaHei" altLang="Microsoft YaHei" sz="2200" dirty="0"/>
          </a:p>
          <a:p>
            <a:pPr marL="12700" indent="9713" algn="l" rtl="0" eaLnBrk="0">
              <a:lnSpc>
                <a:spcPct val="129000"/>
              </a:lnSpc>
              <a:spcBef>
                <a:spcPts val="1048"/>
              </a:spcBef>
              <a:tabLst/>
            </a:pPr>
            <a:r>
              <a:rPr sz="2100" spc="20" dirty="0">
                <a:solidFill>
                  <a:srgbClr val="24292F">
                    <a:alpha val="100000"/>
                  </a:srgbClr>
                </a:solidFill>
                <a:latin typeface="Microsoft YaHei"/>
                <a:ea typeface="Microsoft YaHei"/>
                <a:cs typeface="Microsoft YaHei"/>
              </a:rPr>
              <a:t>可以考虑直接筛除信息不全的行，  同时注意到存在⼀部分不存在的电影数据  ( </a:t>
            </a:r>
            <a:r>
              <a:rPr sz="2100" spc="10" dirty="0">
                <a:solidFill>
                  <a:srgbClr val="24292F">
                    <a:alpha val="100000"/>
                  </a:srgbClr>
                </a:solidFill>
                <a:latin typeface="Microsoft YaHei"/>
                <a:ea typeface="Microsoft YaHei"/>
                <a:cs typeface="Microsoft YaHei"/>
              </a:rPr>
              <a:t>如</a:t>
            </a:r>
            <a:r>
              <a:rPr sz="2100" spc="0" dirty="0">
                <a:solidFill>
                  <a:srgbClr val="24292F">
                    <a:alpha val="100000"/>
                  </a:srgbClr>
                </a:solidFill>
                <a:latin typeface="Microsoft YaHei"/>
                <a:ea typeface="Microsoft YaHei"/>
                <a:cs typeface="Microsoft YaHei"/>
              </a:rPr>
              <a:t>            YEAR</a:t>
            </a:r>
            <a:r>
              <a:rPr sz="2100" spc="40" dirty="0">
                <a:solidFill>
                  <a:srgbClr val="24292F">
                    <a:alpha val="100000"/>
                  </a:srgbClr>
                </a:solidFill>
                <a:latin typeface="Microsoft YaHei"/>
                <a:ea typeface="Microsoft YaHei"/>
                <a:cs typeface="Microsoft YaHei"/>
              </a:rPr>
              <a:t>&gt;2023)，  还有⼀部分几乎没有⼈观看的电影数据  ( </a:t>
            </a:r>
            <a:r>
              <a:rPr sz="2100" spc="0" dirty="0">
                <a:solidFill>
                  <a:srgbClr val="24292F">
                    <a:alpha val="100000"/>
                  </a:srgbClr>
                </a:solidFill>
                <a:latin typeface="Microsoft YaHei"/>
                <a:ea typeface="Microsoft YaHei"/>
                <a:cs typeface="Microsoft YaHei"/>
              </a:rPr>
              <a:t>DOUBAN</a:t>
            </a:r>
            <a:r>
              <a:rPr sz="2100" spc="40" dirty="0">
                <a:solidFill>
                  <a:srgbClr val="24292F">
                    <a:alpha val="100000"/>
                  </a:srgbClr>
                </a:solidFill>
                <a:latin typeface="Microsoft YaHei"/>
                <a:ea typeface="Microsoft YaHei"/>
                <a:cs typeface="Microsoft YaHei"/>
              </a:rPr>
              <a:t>_</a:t>
            </a:r>
            <a:r>
              <a:rPr sz="2100" spc="0" dirty="0">
                <a:solidFill>
                  <a:srgbClr val="24292F">
                    <a:alpha val="100000"/>
                  </a:srgbClr>
                </a:solidFill>
                <a:latin typeface="Microsoft YaHei"/>
                <a:ea typeface="Microsoft YaHei"/>
                <a:cs typeface="Microsoft YaHei"/>
              </a:rPr>
              <a:t>VOTES</a:t>
            </a:r>
            <a:r>
              <a:rPr sz="2100" spc="40" dirty="0">
                <a:solidFill>
                  <a:srgbClr val="24292F">
                    <a:alpha val="100000"/>
                  </a:srgbClr>
                </a:solidFill>
                <a:latin typeface="Microsoft YaHei"/>
                <a:ea typeface="Microsoft YaHei"/>
                <a:cs typeface="Microsoft YaHei"/>
              </a:rPr>
              <a:t>=0)</a:t>
            </a:r>
            <a:r>
              <a:rPr sz="2100" spc="10" dirty="0">
                <a:solidFill>
                  <a:srgbClr val="24292F">
                    <a:alpha val="100000"/>
                  </a:srgbClr>
                </a:solidFill>
                <a:latin typeface="Microsoft YaHei"/>
                <a:ea typeface="Microsoft YaHei"/>
                <a:cs typeface="Microsoft YaHei"/>
              </a:rPr>
              <a:t>，</a:t>
            </a:r>
            <a:r>
              <a:rPr sz="2100" spc="0" dirty="0">
                <a:solidFill>
                  <a:srgbClr val="24292F">
                    <a:alpha val="100000"/>
                  </a:srgbClr>
                </a:solidFill>
                <a:latin typeface="Microsoft YaHei"/>
                <a:ea typeface="Microsoft YaHei"/>
                <a:cs typeface="Microsoft YaHei"/>
              </a:rPr>
              <a:t>  这些 </a:t>
            </a:r>
            <a:r>
              <a:rPr sz="2100" spc="30" dirty="0">
                <a:solidFill>
                  <a:srgbClr val="24292F">
                    <a:alpha val="100000"/>
                  </a:srgbClr>
                </a:solidFill>
                <a:latin typeface="Microsoft YaHei"/>
                <a:ea typeface="Microsoft YaHei"/>
                <a:cs typeface="Microsoft YaHei"/>
              </a:rPr>
              <a:t>数据也应该筛除 。在筛除  </a:t>
            </a:r>
            <a:r>
              <a:rPr sz="1800" spc="0" dirty="0">
                <a:solidFill>
                  <a:srgbClr val="24292F">
                    <a:alpha val="100000"/>
                  </a:srgbClr>
                </a:solidFill>
                <a:latin typeface="Lucida Console"/>
                <a:ea typeface="Lucida Console"/>
                <a:cs typeface="Lucida Console"/>
              </a:rPr>
              <a:t>DOUBAN</a:t>
            </a:r>
            <a:r>
              <a:rPr sz="1800" spc="30" dirty="0">
                <a:solidFill>
                  <a:srgbClr val="24292F">
                    <a:alpha val="100000"/>
                  </a:srgbClr>
                </a:solidFill>
                <a:latin typeface="Lucida Console"/>
                <a:ea typeface="Lucida Console"/>
                <a:cs typeface="Lucida Console"/>
              </a:rPr>
              <a:t>_</a:t>
            </a:r>
            <a:r>
              <a:rPr sz="1800" spc="0" dirty="0">
                <a:solidFill>
                  <a:srgbClr val="24292F">
                    <a:alpha val="100000"/>
                  </a:srgbClr>
                </a:solidFill>
                <a:latin typeface="Lucida Console"/>
                <a:ea typeface="Lucida Console"/>
                <a:cs typeface="Lucida Console"/>
              </a:rPr>
              <a:t>VOTES</a:t>
            </a:r>
            <a:r>
              <a:rPr sz="1800" spc="30" dirty="0">
                <a:solidFill>
                  <a:srgbClr val="24292F">
                    <a:alpha val="100000"/>
                  </a:srgbClr>
                </a:solidFill>
                <a:latin typeface="Lucida Console"/>
                <a:ea typeface="Lucida Console"/>
                <a:cs typeface="Lucida Console"/>
              </a:rPr>
              <a:t>=0 </a:t>
            </a:r>
            <a:r>
              <a:rPr sz="2100" spc="30" dirty="0">
                <a:solidFill>
                  <a:srgbClr val="24292F">
                    <a:alpha val="100000"/>
                  </a:srgbClr>
                </a:solidFill>
                <a:latin typeface="Microsoft YaHei"/>
                <a:ea typeface="Microsoft YaHei"/>
                <a:cs typeface="Microsoft YaHei"/>
              </a:rPr>
              <a:t>的数据后发现不存在年</a:t>
            </a:r>
            <a:r>
              <a:rPr sz="2100" spc="0" dirty="0">
                <a:solidFill>
                  <a:srgbClr val="24292F">
                    <a:alpha val="100000"/>
                  </a:srgbClr>
                </a:solidFill>
                <a:latin typeface="Microsoft YaHei"/>
                <a:ea typeface="Microsoft YaHei"/>
                <a:cs typeface="Microsoft YaHei"/>
              </a:rPr>
              <a:t>份不合法的项，  因此 </a:t>
            </a:r>
            <a:r>
              <a:rPr sz="2100" spc="80" dirty="0">
                <a:solidFill>
                  <a:srgbClr val="24292F">
                    <a:alpha val="100000"/>
                  </a:srgbClr>
                </a:solidFill>
                <a:latin typeface="Microsoft YaHei"/>
                <a:ea typeface="Microsoft YaHei"/>
                <a:cs typeface="Microsoft YaHei"/>
              </a:rPr>
              <a:t>不再作处理</a:t>
            </a:r>
            <a:r>
              <a:rPr sz="2100" spc="50" dirty="0">
                <a:solidFill>
                  <a:srgbClr val="24292F">
                    <a:alpha val="100000"/>
                  </a:srgbClr>
                </a:solidFill>
                <a:latin typeface="Microsoft YaHei"/>
                <a:ea typeface="Microsoft YaHei"/>
                <a:cs typeface="Microsoft YaHei"/>
              </a:rPr>
              <a:t>。</a:t>
            </a:r>
            <a:endParaRPr lang="Microsoft YaHei" altLang="Microsoft YaHei" sz="2100" dirty="0"/>
          </a:p>
          <a:p>
            <a:pPr algn="l" rtl="0" eaLnBrk="0">
              <a:lnSpc>
                <a:spcPct val="102000"/>
              </a:lnSpc>
              <a:tabLst/>
            </a:pPr>
            <a:endParaRPr lang="Arial" altLang="Arial" sz="800" dirty="0"/>
          </a:p>
          <a:p>
            <a:pPr marL="18269" indent="-2486" algn="l" rtl="0" eaLnBrk="0">
              <a:lnSpc>
                <a:spcPct val="132000"/>
              </a:lnSpc>
              <a:spcBef>
                <a:spcPts val="3"/>
              </a:spcBef>
              <a:tabLst/>
            </a:pPr>
            <a:r>
              <a:rPr sz="2100" spc="60" dirty="0">
                <a:solidFill>
                  <a:srgbClr val="24292F">
                    <a:alpha val="100000"/>
                  </a:srgbClr>
                </a:solidFill>
                <a:latin typeface="Microsoft YaHei"/>
                <a:ea typeface="Microsoft YaHei"/>
                <a:cs typeface="Microsoft YaHei"/>
              </a:rPr>
              <a:t>使用</a:t>
            </a:r>
            <a:r>
              <a:rPr sz="2100" spc="0" dirty="0">
                <a:solidFill>
                  <a:srgbClr val="24292F">
                    <a:alpha val="100000"/>
                  </a:srgbClr>
                </a:solidFill>
                <a:latin typeface="Microsoft YaHei"/>
                <a:ea typeface="Microsoft YaHei"/>
                <a:cs typeface="Microsoft YaHei"/>
              </a:rPr>
              <a:t>jieba</a:t>
            </a:r>
            <a:r>
              <a:rPr sz="2100" spc="60" dirty="0">
                <a:solidFill>
                  <a:srgbClr val="24292F">
                    <a:alpha val="100000"/>
                  </a:srgbClr>
                </a:solidFill>
                <a:latin typeface="Microsoft YaHei"/>
                <a:ea typeface="Microsoft YaHei"/>
                <a:cs typeface="Microsoft YaHei"/>
              </a:rPr>
              <a:t>库对简介进行中文分词  (保留所有分词)，  然后使用</a:t>
            </a:r>
            <a:r>
              <a:rPr sz="2100" spc="0" dirty="0">
                <a:solidFill>
                  <a:srgbClr val="24292F">
                    <a:alpha val="100000"/>
                  </a:srgbClr>
                </a:solidFill>
                <a:latin typeface="Microsoft YaHei"/>
                <a:ea typeface="Microsoft YaHei"/>
                <a:cs typeface="Microsoft YaHei"/>
              </a:rPr>
              <a:t>nltk</a:t>
            </a:r>
            <a:r>
              <a:rPr sz="2100" spc="60" dirty="0">
                <a:solidFill>
                  <a:srgbClr val="24292F">
                    <a:alpha val="100000"/>
                  </a:srgbClr>
                </a:solidFill>
                <a:latin typeface="Microsoft YaHei"/>
                <a:ea typeface="Microsoft YaHei"/>
                <a:cs typeface="Microsoft YaHei"/>
              </a:rPr>
              <a:t>库提供的中英</a:t>
            </a:r>
            <a:r>
              <a:rPr sz="2100" spc="50" dirty="0">
                <a:solidFill>
                  <a:srgbClr val="24292F">
                    <a:alpha val="100000"/>
                  </a:srgbClr>
                </a:solidFill>
                <a:latin typeface="Microsoft YaHei"/>
                <a:ea typeface="Microsoft YaHei"/>
                <a:cs typeface="Microsoft YaHei"/>
              </a:rPr>
              <a:t>文</a:t>
            </a:r>
            <a:r>
              <a:rPr sz="2100" spc="0" dirty="0">
                <a:solidFill>
                  <a:srgbClr val="24292F">
                    <a:alpha val="100000"/>
                  </a:srgbClr>
                </a:solidFill>
                <a:latin typeface="Microsoft YaHei"/>
                <a:ea typeface="Microsoft YaHei"/>
                <a:cs typeface="Microsoft YaHei"/>
              </a:rPr>
              <a:t>停用词 </a:t>
            </a:r>
            <a:r>
              <a:rPr sz="2100" spc="30" dirty="0">
                <a:solidFill>
                  <a:srgbClr val="24292F">
                    <a:alpha val="100000"/>
                  </a:srgbClr>
                </a:solidFill>
                <a:latin typeface="Microsoft YaHei"/>
                <a:ea typeface="Microsoft YaHei"/>
                <a:cs typeface="Microsoft YaHei"/>
              </a:rPr>
              <a:t>表对停用词进行过滤，  使用标点符号表对标点符号进行过滤  ( </a:t>
            </a:r>
            <a:r>
              <a:rPr sz="2100" spc="20" dirty="0">
                <a:solidFill>
                  <a:srgbClr val="24292F">
                    <a:alpha val="100000"/>
                  </a:srgbClr>
                </a:solidFill>
                <a:latin typeface="Microsoft YaHei"/>
                <a:ea typeface="Microsoft YaHei"/>
                <a:cs typeface="Microsoft YaHei"/>
              </a:rPr>
              <a:t>包</a:t>
            </a:r>
            <a:r>
              <a:rPr sz="2100" spc="0" dirty="0">
                <a:solidFill>
                  <a:srgbClr val="24292F">
                    <a:alpha val="100000"/>
                  </a:srgbClr>
                </a:solidFill>
                <a:latin typeface="Microsoft YaHei"/>
                <a:ea typeface="Microsoft YaHei"/>
                <a:cs typeface="Microsoft YaHei"/>
              </a:rPr>
              <a:t>含有标点符号的分词     </a:t>
            </a:r>
            <a:r>
              <a:rPr sz="2100" spc="70" dirty="0">
                <a:solidFill>
                  <a:srgbClr val="24292F">
                    <a:alpha val="100000"/>
                  </a:srgbClr>
                </a:solidFill>
                <a:latin typeface="Microsoft YaHei"/>
                <a:ea typeface="Microsoft YaHei"/>
                <a:cs typeface="Microsoft YaHei"/>
              </a:rPr>
              <a:t>项)  </a:t>
            </a:r>
            <a:r>
              <a:rPr sz="2100" spc="60" dirty="0">
                <a:solidFill>
                  <a:srgbClr val="24292F">
                    <a:alpha val="100000"/>
                  </a:srgbClr>
                </a:solidFill>
                <a:latin typeface="Microsoft YaHei"/>
                <a:ea typeface="Microsoft YaHei"/>
                <a:cs typeface="Microsoft YaHei"/>
              </a:rPr>
              <a:t>。</a:t>
            </a:r>
            <a:endParaRPr lang="Microsoft YaHei" altLang="Microsoft YaHei" sz="21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p:cNvSpPr/>
          <p:nvPr/>
        </p:nvSpPr>
        <p:spPr>
          <a:xfrm>
            <a:off x="7858125" y="2038350"/>
            <a:ext cx="2305050" cy="361950"/>
          </a:xfrm>
          <a:prstGeom prst="rect">
            <a:avLst/>
          </a:prstGeom>
          <a:solidFill>
            <a:srgbClr val="AFB8C1">
              <a:alpha val="20000"/>
            </a:srgbClr>
          </a:solidFill>
          <a:ln cap="flat">
            <a:miter lim="0"/>
          </a:ln>
        </p:spPr>
        <p:txBody>
          <a:bodyPr rtlCol="0"/>
          <a:lstStyle/>
          <a:p>
            <a:pPr algn="ctr"/>
            <a:endParaRPr lang="zh-CN" altLang="en-US"/>
          </a:p>
        </p:txBody>
      </p:sp>
      <p:sp>
        <p:nvSpPr>
          <p:cNvPr id="5" name="rect"/>
          <p:cNvSpPr/>
          <p:nvPr/>
        </p:nvSpPr>
        <p:spPr>
          <a:xfrm>
            <a:off x="3571874" y="3762375"/>
            <a:ext cx="1314450" cy="361950"/>
          </a:xfrm>
          <a:prstGeom prst="rect">
            <a:avLst/>
          </a:prstGeom>
          <a:solidFill>
            <a:srgbClr val="AFB8C1">
              <a:alpha val="20000"/>
            </a:srgbClr>
          </a:solidFill>
          <a:ln cap="flat">
            <a:miter lim="0"/>
          </a:ln>
        </p:spPr>
        <p:txBody>
          <a:bodyPr rtlCol="0"/>
          <a:lstStyle/>
          <a:p>
            <a:pPr algn="ctr"/>
            <a:endParaRPr lang="zh-CN" altLang="en-US"/>
          </a:p>
        </p:txBody>
      </p:sp>
      <p:sp>
        <p:nvSpPr>
          <p:cNvPr id="6" name="rect"/>
          <p:cNvSpPr/>
          <p:nvPr/>
        </p:nvSpPr>
        <p:spPr>
          <a:xfrm>
            <a:off x="2466975" y="2447925"/>
            <a:ext cx="1885950" cy="371475"/>
          </a:xfrm>
          <a:prstGeom prst="rect">
            <a:avLst/>
          </a:prstGeom>
          <a:solidFill>
            <a:srgbClr val="AFB8C1">
              <a:alpha val="20000"/>
            </a:srgbClr>
          </a:solidFill>
          <a:ln cap="flat">
            <a:miter lim="0"/>
          </a:ln>
        </p:spPr>
        <p:txBody>
          <a:bodyPr rtlCol="0"/>
          <a:lstStyle/>
          <a:p>
            <a:pPr algn="ctr"/>
            <a:endParaRPr lang="zh-CN" altLang="en-US"/>
          </a:p>
        </p:txBody>
      </p:sp>
      <p:sp>
        <p:nvSpPr>
          <p:cNvPr id="7" name="rect"/>
          <p:cNvSpPr/>
          <p:nvPr/>
        </p:nvSpPr>
        <p:spPr>
          <a:xfrm>
            <a:off x="5505450" y="4171950"/>
            <a:ext cx="1314450" cy="371475"/>
          </a:xfrm>
          <a:prstGeom prst="rect">
            <a:avLst/>
          </a:prstGeom>
          <a:solidFill>
            <a:srgbClr val="AFB8C1">
              <a:alpha val="20000"/>
            </a:srgbClr>
          </a:solidFill>
          <a:ln cap="flat">
            <a:miter lim="0"/>
          </a:ln>
        </p:spPr>
        <p:txBody>
          <a:bodyPr rtlCol="0"/>
          <a:lstStyle/>
          <a:p>
            <a:pPr algn="ctr"/>
            <a:endParaRPr lang="zh-CN" altLang="en-US"/>
          </a:p>
        </p:txBody>
      </p:sp>
      <p:sp>
        <p:nvSpPr>
          <p:cNvPr id="8" name="textbox 8"/>
          <p:cNvSpPr/>
          <p:nvPr/>
        </p:nvSpPr>
        <p:spPr>
          <a:xfrm>
            <a:off x="745232" y="1508114"/>
            <a:ext cx="10596244" cy="3425825"/>
          </a:xfrm>
          <a:prstGeom prst="rect">
            <a:avLst/>
          </a:prstGeom>
        </p:spPr>
        <p:txBody>
          <a:bodyPr vert="horz" wrap="square" lIns="0" tIns="0" rIns="0" bIns="0"/>
          <a:lstStyle/>
          <a:p>
            <a:pPr algn="l" rtl="0" eaLnBrk="0">
              <a:lnSpc>
                <a:spcPct val="75026"/>
              </a:lnSpc>
              <a:tabLst/>
            </a:pPr>
            <a:endParaRPr lang="Arial" altLang="Arial" sz="100" dirty="0"/>
          </a:p>
          <a:p>
            <a:pPr marL="15052" algn="l" rtl="0" eaLnBrk="0">
              <a:lnSpc>
                <a:spcPct val="95000"/>
              </a:lnSpc>
              <a:tabLst/>
            </a:pPr>
            <a:r>
              <a:rPr sz="2100" spc="-170" dirty="0">
                <a:solidFill>
                  <a:srgbClr val="24292F">
                    <a:alpha val="100000"/>
                  </a:srgbClr>
                </a:solidFill>
                <a:latin typeface="Wingdings"/>
                <a:ea typeface="Wingdings"/>
                <a:cs typeface="Wingdings"/>
              </a:rPr>
              <a:t></a:t>
            </a:r>
            <a:r>
              <a:rPr sz="2100" spc="-170" dirty="0">
                <a:solidFill>
                  <a:srgbClr val="24292F">
                    <a:alpha val="100000"/>
                  </a:srgbClr>
                </a:solidFill>
                <a:latin typeface="Microsoft YaHei"/>
                <a:ea typeface="Microsoft YaHei"/>
                <a:cs typeface="Microsoft YaHei"/>
              </a:rPr>
              <a:t>类型</a:t>
            </a:r>
            <a:r>
              <a:rPr sz="2100" spc="-170" dirty="0">
                <a:solidFill>
                  <a:srgbClr val="24292F">
                    <a:alpha val="100000"/>
                  </a:srgbClr>
                </a:solidFill>
                <a:latin typeface="Wingdings"/>
                <a:ea typeface="Wingdings"/>
                <a:cs typeface="Wingdings"/>
              </a:rPr>
              <a:t></a:t>
            </a:r>
            <a:r>
              <a:rPr sz="2100" spc="-170" dirty="0">
                <a:solidFill>
                  <a:srgbClr val="24292F">
                    <a:alpha val="100000"/>
                  </a:srgbClr>
                </a:solidFill>
                <a:latin typeface="Microsoft YaHei"/>
                <a:ea typeface="Microsoft YaHei"/>
                <a:cs typeface="Microsoft YaHei"/>
              </a:rPr>
              <a:t>和</a:t>
            </a:r>
            <a:r>
              <a:rPr sz="2100" spc="-170" dirty="0">
                <a:solidFill>
                  <a:srgbClr val="24292F">
                    <a:alpha val="100000"/>
                  </a:srgbClr>
                </a:solidFill>
                <a:latin typeface="Wingdings"/>
                <a:ea typeface="Wingdings"/>
                <a:cs typeface="Wingdings"/>
              </a:rPr>
              <a:t></a:t>
            </a:r>
            <a:r>
              <a:rPr sz="2100" spc="-170" dirty="0">
                <a:solidFill>
                  <a:srgbClr val="24292F">
                    <a:alpha val="100000"/>
                  </a:srgbClr>
                </a:solidFill>
                <a:latin typeface="Microsoft YaHei"/>
                <a:ea typeface="Microsoft YaHei"/>
                <a:cs typeface="Microsoft YaHei"/>
              </a:rPr>
              <a:t>标签</a:t>
            </a:r>
            <a:r>
              <a:rPr sz="2100" spc="-170" dirty="0">
                <a:solidFill>
                  <a:srgbClr val="24292F">
                    <a:alpha val="100000"/>
                  </a:srgbClr>
                </a:solidFill>
                <a:latin typeface="Wingdings"/>
                <a:ea typeface="Wingdings"/>
                <a:cs typeface="Wingdings"/>
              </a:rPr>
              <a:t></a:t>
            </a:r>
            <a:r>
              <a:rPr sz="2100" spc="-170" dirty="0">
                <a:solidFill>
                  <a:srgbClr val="24292F">
                    <a:alpha val="100000"/>
                  </a:srgbClr>
                </a:solidFill>
                <a:latin typeface="Microsoft YaHei"/>
                <a:ea typeface="Microsoft YaHei"/>
                <a:cs typeface="Microsoft YaHei"/>
              </a:rPr>
              <a:t>的向量</a:t>
            </a:r>
            <a:r>
              <a:rPr sz="2100" spc="-100" dirty="0">
                <a:solidFill>
                  <a:srgbClr val="24292F">
                    <a:alpha val="100000"/>
                  </a:srgbClr>
                </a:solidFill>
                <a:latin typeface="Microsoft YaHei"/>
                <a:ea typeface="Microsoft YaHei"/>
                <a:cs typeface="Microsoft YaHei"/>
              </a:rPr>
              <a:t>化</a:t>
            </a:r>
            <a:endParaRPr lang="Microsoft YaHei" altLang="Microsoft YaHei" sz="2100" dirty="0"/>
          </a:p>
          <a:p>
            <a:pPr marL="12700" indent="4143" algn="l" rtl="0" eaLnBrk="0">
              <a:lnSpc>
                <a:spcPct val="131000"/>
              </a:lnSpc>
              <a:spcBef>
                <a:spcPts val="1299"/>
              </a:spcBef>
              <a:tabLst/>
            </a:pPr>
            <a:r>
              <a:rPr sz="2100" spc="-60" dirty="0">
                <a:solidFill>
                  <a:srgbClr val="24292F">
                    <a:alpha val="100000"/>
                  </a:srgbClr>
                </a:solidFill>
                <a:latin typeface="Microsoft YaHei"/>
                <a:ea typeface="Microsoft YaHei"/>
                <a:cs typeface="Microsoft YaHei"/>
              </a:rPr>
              <a:t>基于分隔符对表格中的</a:t>
            </a:r>
            <a:r>
              <a:rPr sz="2100" spc="-60" dirty="0">
                <a:solidFill>
                  <a:srgbClr val="24292F">
                    <a:alpha val="100000"/>
                  </a:srgbClr>
                </a:solidFill>
                <a:latin typeface="Wingdings"/>
                <a:ea typeface="Wingdings"/>
                <a:cs typeface="Wingdings"/>
              </a:rPr>
              <a:t></a:t>
            </a:r>
            <a:r>
              <a:rPr sz="2100" spc="-60" dirty="0">
                <a:solidFill>
                  <a:srgbClr val="24292F">
                    <a:alpha val="100000"/>
                  </a:srgbClr>
                </a:solidFill>
                <a:latin typeface="Microsoft YaHei"/>
                <a:ea typeface="Microsoft YaHei"/>
                <a:cs typeface="Microsoft YaHei"/>
              </a:rPr>
              <a:t>类型</a:t>
            </a:r>
            <a:r>
              <a:rPr sz="2100" spc="-60" dirty="0">
                <a:solidFill>
                  <a:srgbClr val="24292F">
                    <a:alpha val="100000"/>
                  </a:srgbClr>
                </a:solidFill>
                <a:latin typeface="Wingdings"/>
                <a:ea typeface="Wingdings"/>
                <a:cs typeface="Wingdings"/>
              </a:rPr>
              <a:t></a:t>
            </a:r>
            <a:r>
              <a:rPr sz="2100" spc="-60" dirty="0">
                <a:solidFill>
                  <a:srgbClr val="24292F">
                    <a:alpha val="100000"/>
                  </a:srgbClr>
                </a:solidFill>
                <a:latin typeface="Microsoft YaHei"/>
                <a:ea typeface="Microsoft YaHei"/>
                <a:cs typeface="Microsoft YaHei"/>
              </a:rPr>
              <a:t>和</a:t>
            </a:r>
            <a:r>
              <a:rPr sz="2100" spc="-60" dirty="0">
                <a:solidFill>
                  <a:srgbClr val="24292F">
                    <a:alpha val="100000"/>
                  </a:srgbClr>
                </a:solidFill>
                <a:latin typeface="Wingdings"/>
                <a:ea typeface="Wingdings"/>
                <a:cs typeface="Wingdings"/>
              </a:rPr>
              <a:t></a:t>
            </a:r>
            <a:r>
              <a:rPr sz="2100" spc="-60" dirty="0">
                <a:solidFill>
                  <a:srgbClr val="24292F">
                    <a:alpha val="100000"/>
                  </a:srgbClr>
                </a:solidFill>
                <a:latin typeface="Microsoft YaHei"/>
                <a:ea typeface="Microsoft YaHei"/>
                <a:cs typeface="Microsoft YaHei"/>
              </a:rPr>
              <a:t>标签</a:t>
            </a:r>
            <a:r>
              <a:rPr sz="2100" spc="-60" dirty="0">
                <a:solidFill>
                  <a:srgbClr val="24292F">
                    <a:alpha val="100000"/>
                  </a:srgbClr>
                </a:solidFill>
                <a:latin typeface="Wingdings"/>
                <a:ea typeface="Wingdings"/>
                <a:cs typeface="Wingdings"/>
              </a:rPr>
              <a:t></a:t>
            </a:r>
            <a:r>
              <a:rPr sz="2100" spc="-60" dirty="0">
                <a:solidFill>
                  <a:srgbClr val="24292F">
                    <a:alpha val="100000"/>
                  </a:srgbClr>
                </a:solidFill>
                <a:latin typeface="Microsoft YaHei"/>
                <a:ea typeface="Microsoft YaHei"/>
                <a:cs typeface="Microsoft YaHei"/>
              </a:rPr>
              <a:t>数据进行分词，  使用  </a:t>
            </a:r>
            <a:r>
              <a:rPr sz="1800" spc="-60" dirty="0">
                <a:solidFill>
                  <a:srgbClr val="24292F">
                    <a:alpha val="100000"/>
                  </a:srgbClr>
                </a:solidFill>
                <a:latin typeface="Lucida Console"/>
                <a:ea typeface="Lucida Console"/>
                <a:cs typeface="Lucida Console"/>
              </a:rPr>
              <a:t>TfidfVectori</a:t>
            </a:r>
            <a:r>
              <a:rPr sz="1800" spc="0" dirty="0">
                <a:solidFill>
                  <a:srgbClr val="24292F">
                    <a:alpha val="100000"/>
                  </a:srgbClr>
                </a:solidFill>
                <a:latin typeface="Lucida Console"/>
                <a:ea typeface="Lucida Console"/>
                <a:cs typeface="Lucida Console"/>
              </a:rPr>
              <a:t>zer</a:t>
            </a:r>
            <a:r>
              <a:rPr sz="1800" spc="-60" dirty="0">
                <a:solidFill>
                  <a:srgbClr val="24292F">
                    <a:alpha val="100000"/>
                  </a:srgbClr>
                </a:solidFill>
                <a:latin typeface="Lucida Console"/>
                <a:ea typeface="Lucida Console"/>
                <a:cs typeface="Lucida Console"/>
              </a:rPr>
              <a:t> </a:t>
            </a:r>
            <a:r>
              <a:rPr sz="2100" spc="-60" dirty="0">
                <a:solidFill>
                  <a:srgbClr val="24292F">
                    <a:alpha val="100000"/>
                  </a:srgbClr>
                </a:solidFill>
                <a:latin typeface="Microsoft YaHei"/>
                <a:ea typeface="Microsoft YaHei"/>
                <a:cs typeface="Microsoft YaHei"/>
              </a:rPr>
              <a:t>进行向量</a:t>
            </a:r>
            <a:r>
              <a:rPr sz="2100" spc="0" dirty="0">
                <a:solidFill>
                  <a:srgbClr val="24292F">
                    <a:alpha val="100000"/>
                  </a:srgbClr>
                </a:solidFill>
                <a:latin typeface="Microsoft YaHei"/>
                <a:ea typeface="Microsoft YaHei"/>
                <a:cs typeface="Microsoft YaHei"/>
              </a:rPr>
              <a:t> </a:t>
            </a:r>
            <a:r>
              <a:rPr sz="2100" spc="20" dirty="0">
                <a:solidFill>
                  <a:srgbClr val="24292F">
                    <a:alpha val="100000"/>
                  </a:srgbClr>
                </a:solidFill>
                <a:latin typeface="Microsoft YaHei"/>
                <a:ea typeface="Microsoft YaHei"/>
                <a:cs typeface="Microsoft YaHei"/>
              </a:rPr>
              <a:t>化，  随后使用  </a:t>
            </a:r>
            <a:r>
              <a:rPr sz="1800" spc="0" dirty="0">
                <a:solidFill>
                  <a:srgbClr val="24292F">
                    <a:alpha val="100000"/>
                  </a:srgbClr>
                </a:solidFill>
                <a:latin typeface="Lucida Console"/>
                <a:ea typeface="Lucida Console"/>
                <a:cs typeface="Lucida Console"/>
              </a:rPr>
              <a:t>TruncatedSVD</a:t>
            </a:r>
            <a:r>
              <a:rPr sz="1800" spc="20" dirty="0">
                <a:solidFill>
                  <a:srgbClr val="24292F">
                    <a:alpha val="100000"/>
                  </a:srgbClr>
                </a:solidFill>
                <a:latin typeface="Lucida Console"/>
                <a:ea typeface="Lucida Console"/>
                <a:cs typeface="Lucida Console"/>
              </a:rPr>
              <a:t> </a:t>
            </a:r>
            <a:r>
              <a:rPr sz="2100" spc="20" dirty="0">
                <a:solidFill>
                  <a:srgbClr val="24292F">
                    <a:alpha val="100000"/>
                  </a:srgbClr>
                </a:solidFill>
                <a:latin typeface="Microsoft YaHei"/>
                <a:ea typeface="Microsoft YaHei"/>
                <a:cs typeface="Microsoft YaHei"/>
              </a:rPr>
              <a:t>将维数降低至200</a:t>
            </a:r>
            <a:r>
              <a:rPr sz="2100" spc="10" dirty="0">
                <a:solidFill>
                  <a:srgbClr val="24292F">
                    <a:alpha val="100000"/>
                  </a:srgbClr>
                </a:solidFill>
                <a:latin typeface="Microsoft YaHei"/>
                <a:ea typeface="Microsoft YaHei"/>
                <a:cs typeface="Microsoft YaHei"/>
              </a:rPr>
              <a:t>。</a:t>
            </a:r>
            <a:endParaRPr lang="Microsoft YaHei" altLang="Microsoft YaHei" sz="2100" dirty="0"/>
          </a:p>
          <a:p>
            <a:pPr algn="l" rtl="0" eaLnBrk="0">
              <a:lnSpc>
                <a:spcPct val="114000"/>
              </a:lnSpc>
              <a:tabLst/>
            </a:pPr>
            <a:endParaRPr lang="Arial" altLang="Arial" sz="1000" dirty="0"/>
          </a:p>
          <a:p>
            <a:pPr algn="l" rtl="0" eaLnBrk="0">
              <a:lnSpc>
                <a:spcPct val="114000"/>
              </a:lnSpc>
              <a:tabLst/>
            </a:pPr>
            <a:endParaRPr lang="Arial" altLang="Arial" sz="1000" dirty="0"/>
          </a:p>
          <a:p>
            <a:pPr marL="15052" algn="l" rtl="0" eaLnBrk="0">
              <a:lnSpc>
                <a:spcPct val="94000"/>
              </a:lnSpc>
              <a:spcBef>
                <a:spcPts val="630"/>
              </a:spcBef>
              <a:tabLst/>
            </a:pPr>
            <a:r>
              <a:rPr sz="2100" spc="-110" dirty="0">
                <a:solidFill>
                  <a:srgbClr val="24292F">
                    <a:alpha val="100000"/>
                  </a:srgbClr>
                </a:solidFill>
                <a:latin typeface="Wingdings"/>
                <a:ea typeface="Wingdings"/>
                <a:cs typeface="Wingdings"/>
              </a:rPr>
              <a:t></a:t>
            </a:r>
            <a:r>
              <a:rPr sz="2100" spc="-110" dirty="0">
                <a:solidFill>
                  <a:srgbClr val="24292F">
                    <a:alpha val="100000"/>
                  </a:srgbClr>
                </a:solidFill>
                <a:latin typeface="Microsoft YaHei"/>
                <a:ea typeface="Microsoft YaHei"/>
                <a:cs typeface="Microsoft YaHei"/>
              </a:rPr>
              <a:t>简介</a:t>
            </a:r>
            <a:r>
              <a:rPr sz="2100" spc="-110" dirty="0">
                <a:solidFill>
                  <a:srgbClr val="24292F">
                    <a:alpha val="100000"/>
                  </a:srgbClr>
                </a:solidFill>
                <a:latin typeface="Wingdings"/>
                <a:ea typeface="Wingdings"/>
                <a:cs typeface="Wingdings"/>
              </a:rPr>
              <a:t></a:t>
            </a:r>
            <a:r>
              <a:rPr sz="2100" spc="-110" dirty="0">
                <a:solidFill>
                  <a:srgbClr val="24292F">
                    <a:alpha val="100000"/>
                  </a:srgbClr>
                </a:solidFill>
                <a:latin typeface="Microsoft YaHei"/>
                <a:ea typeface="Microsoft YaHei"/>
                <a:cs typeface="Microsoft YaHei"/>
              </a:rPr>
              <a:t>的向量</a:t>
            </a:r>
            <a:r>
              <a:rPr sz="2100" spc="-80" dirty="0">
                <a:solidFill>
                  <a:srgbClr val="24292F">
                    <a:alpha val="100000"/>
                  </a:srgbClr>
                </a:solidFill>
                <a:latin typeface="Microsoft YaHei"/>
                <a:ea typeface="Microsoft YaHei"/>
                <a:cs typeface="Microsoft YaHei"/>
              </a:rPr>
              <a:t>化</a:t>
            </a:r>
            <a:endParaRPr lang="Microsoft YaHei" altLang="Microsoft YaHei" sz="2100" dirty="0"/>
          </a:p>
          <a:p>
            <a:pPr algn="l" rtl="0" eaLnBrk="0">
              <a:lnSpc>
                <a:spcPct val="106000"/>
              </a:lnSpc>
              <a:tabLst/>
            </a:pPr>
            <a:endParaRPr lang="Arial" altLang="Arial" sz="900" dirty="0"/>
          </a:p>
          <a:p>
            <a:pPr marL="12976" indent="4972" algn="l" rtl="0" eaLnBrk="0">
              <a:lnSpc>
                <a:spcPct val="127000"/>
              </a:lnSpc>
              <a:spcBef>
                <a:spcPts val="6"/>
              </a:spcBef>
              <a:tabLst/>
            </a:pPr>
            <a:r>
              <a:rPr sz="2100" spc="60" dirty="0">
                <a:solidFill>
                  <a:srgbClr val="24292F">
                    <a:alpha val="100000"/>
                  </a:srgbClr>
                </a:solidFill>
                <a:latin typeface="Microsoft YaHei"/>
                <a:ea typeface="Microsoft YaHei"/>
                <a:cs typeface="Microsoft YaHei"/>
              </a:rPr>
              <a:t>首先把分词结果提供给 </a:t>
            </a:r>
            <a:r>
              <a:rPr sz="1800" spc="0" dirty="0">
                <a:solidFill>
                  <a:srgbClr val="24292F">
                    <a:alpha val="100000"/>
                  </a:srgbClr>
                </a:solidFill>
                <a:latin typeface="Lucida Console"/>
                <a:ea typeface="Lucida Console"/>
                <a:cs typeface="Lucida Console"/>
              </a:rPr>
              <a:t>Word</a:t>
            </a:r>
            <a:r>
              <a:rPr sz="1800" spc="60" dirty="0">
                <a:solidFill>
                  <a:srgbClr val="24292F">
                    <a:alpha val="100000"/>
                  </a:srgbClr>
                </a:solidFill>
                <a:latin typeface="Lucida Console"/>
                <a:ea typeface="Lucida Console"/>
                <a:cs typeface="Lucida Console"/>
              </a:rPr>
              <a:t>2</a:t>
            </a:r>
            <a:r>
              <a:rPr sz="1800" spc="0" dirty="0">
                <a:solidFill>
                  <a:srgbClr val="24292F">
                    <a:alpha val="100000"/>
                  </a:srgbClr>
                </a:solidFill>
                <a:latin typeface="Lucida Console"/>
                <a:ea typeface="Lucida Console"/>
                <a:cs typeface="Lucida Console"/>
              </a:rPr>
              <a:t>Vec</a:t>
            </a:r>
            <a:r>
              <a:rPr sz="1800" spc="60" dirty="0">
                <a:solidFill>
                  <a:srgbClr val="24292F">
                    <a:alpha val="100000"/>
                  </a:srgbClr>
                </a:solidFill>
                <a:latin typeface="Lucida Console"/>
                <a:ea typeface="Lucida Console"/>
                <a:cs typeface="Lucida Console"/>
              </a:rPr>
              <a:t> </a:t>
            </a:r>
            <a:r>
              <a:rPr sz="2100" spc="60" dirty="0">
                <a:solidFill>
                  <a:srgbClr val="24292F">
                    <a:alpha val="100000"/>
                  </a:srgbClr>
                </a:solidFill>
                <a:latin typeface="Microsoft YaHei"/>
                <a:ea typeface="Microsoft YaHei"/>
                <a:cs typeface="Microsoft YaHei"/>
              </a:rPr>
              <a:t>训练词嵌入模型，  随后对于每个简介文本使</a:t>
            </a:r>
            <a:r>
              <a:rPr sz="2100" spc="20" dirty="0">
                <a:solidFill>
                  <a:srgbClr val="24292F">
                    <a:alpha val="100000"/>
                  </a:srgbClr>
                </a:solidFill>
                <a:latin typeface="Microsoft YaHei"/>
                <a:ea typeface="Microsoft YaHei"/>
                <a:cs typeface="Microsoft YaHei"/>
              </a:rPr>
              <a:t>用</a:t>
            </a:r>
            <a:r>
              <a:rPr sz="2100" spc="0" dirty="0">
                <a:solidFill>
                  <a:srgbClr val="24292F">
                    <a:alpha val="100000"/>
                  </a:srgbClr>
                </a:solidFill>
                <a:latin typeface="Microsoft YaHei"/>
                <a:ea typeface="Microsoft YaHei"/>
                <a:cs typeface="Microsoft YaHei"/>
              </a:rPr>
              <a:t>所包含 </a:t>
            </a:r>
            <a:r>
              <a:rPr sz="2100" spc="40" dirty="0">
                <a:solidFill>
                  <a:srgbClr val="24292F">
                    <a:alpha val="100000"/>
                  </a:srgbClr>
                </a:solidFill>
                <a:latin typeface="Microsoft YaHei"/>
                <a:ea typeface="Microsoft YaHei"/>
                <a:cs typeface="Microsoft YaHei"/>
              </a:rPr>
              <a:t>词的平均嵌入作为简介的特征 。注意到 </a:t>
            </a:r>
            <a:r>
              <a:rPr sz="1800" spc="0" dirty="0">
                <a:solidFill>
                  <a:srgbClr val="24292F">
                    <a:alpha val="100000"/>
                  </a:srgbClr>
                </a:solidFill>
                <a:latin typeface="Lucida Console"/>
                <a:ea typeface="Lucida Console"/>
                <a:cs typeface="Lucida Console"/>
              </a:rPr>
              <a:t>Word</a:t>
            </a:r>
            <a:r>
              <a:rPr sz="1800" spc="40" dirty="0">
                <a:solidFill>
                  <a:srgbClr val="24292F">
                    <a:alpha val="100000"/>
                  </a:srgbClr>
                </a:solidFill>
                <a:latin typeface="Lucida Console"/>
                <a:ea typeface="Lucida Console"/>
                <a:cs typeface="Lucida Console"/>
              </a:rPr>
              <a:t>2</a:t>
            </a:r>
            <a:r>
              <a:rPr sz="1800" spc="0" dirty="0">
                <a:solidFill>
                  <a:srgbClr val="24292F">
                    <a:alpha val="100000"/>
                  </a:srgbClr>
                </a:solidFill>
                <a:latin typeface="Lucida Console"/>
                <a:ea typeface="Lucida Console"/>
                <a:cs typeface="Lucida Console"/>
              </a:rPr>
              <a:t>Vec</a:t>
            </a:r>
            <a:r>
              <a:rPr sz="1800" spc="40" dirty="0">
                <a:solidFill>
                  <a:srgbClr val="24292F">
                    <a:alpha val="100000"/>
                  </a:srgbClr>
                </a:solidFill>
                <a:latin typeface="Lucida Console"/>
                <a:ea typeface="Lucida Console"/>
                <a:cs typeface="Lucida Console"/>
              </a:rPr>
              <a:t> </a:t>
            </a:r>
            <a:r>
              <a:rPr sz="2100" spc="40" dirty="0">
                <a:solidFill>
                  <a:srgbClr val="24292F">
                    <a:alpha val="100000"/>
                  </a:srgbClr>
                </a:solidFill>
                <a:latin typeface="Microsoft YaHei"/>
                <a:ea typeface="Microsoft YaHei"/>
                <a:cs typeface="Microsoft YaHei"/>
              </a:rPr>
              <a:t>并非专用于句嵌入的模型，  平均</a:t>
            </a:r>
            <a:r>
              <a:rPr sz="2100" spc="0" dirty="0">
                <a:solidFill>
                  <a:srgbClr val="24292F">
                    <a:alpha val="100000"/>
                  </a:srgbClr>
                </a:solidFill>
                <a:latin typeface="Microsoft YaHei"/>
                <a:ea typeface="Microsoft YaHei"/>
                <a:cs typeface="Microsoft YaHei"/>
              </a:rPr>
              <a:t>词嵌 </a:t>
            </a:r>
            <a:r>
              <a:rPr sz="2100" spc="30" dirty="0">
                <a:solidFill>
                  <a:srgbClr val="24292F">
                    <a:alpha val="100000"/>
                  </a:srgbClr>
                </a:solidFill>
                <a:latin typeface="Microsoft YaHei"/>
                <a:ea typeface="Microsoft YaHei"/>
                <a:cs typeface="Microsoft YaHei"/>
              </a:rPr>
              <a:t>入可能无法表征文本段落包含的全部信息，  后续可以考虑修改为其他句嵌</a:t>
            </a:r>
            <a:r>
              <a:rPr sz="2100" spc="0" dirty="0">
                <a:solidFill>
                  <a:srgbClr val="24292F">
                    <a:alpha val="100000"/>
                  </a:srgbClr>
                </a:solidFill>
                <a:latin typeface="Microsoft YaHei"/>
                <a:ea typeface="Microsoft YaHei"/>
                <a:cs typeface="Microsoft YaHei"/>
              </a:rPr>
              <a:t>入模型  ( 如</a:t>
            </a:r>
            <a:endParaRPr lang="Microsoft YaHei" altLang="Microsoft YaHei" sz="2100" dirty="0"/>
          </a:p>
        </p:txBody>
      </p:sp>
      <p:sp>
        <p:nvSpPr>
          <p:cNvPr id="9" name="textbox 9"/>
          <p:cNvSpPr/>
          <p:nvPr/>
        </p:nvSpPr>
        <p:spPr>
          <a:xfrm>
            <a:off x="755684" y="4991658"/>
            <a:ext cx="1021714" cy="354965"/>
          </a:xfrm>
          <a:prstGeom prst="rect">
            <a:avLst/>
          </a:prstGeom>
        </p:spPr>
        <p:txBody>
          <a:bodyPr vert="horz" wrap="square" lIns="0" tIns="0" rIns="0" bIns="0"/>
          <a:lstStyle/>
          <a:p>
            <a:pPr algn="l" rtl="0" eaLnBrk="0">
              <a:lnSpc>
                <a:spcPct val="83341"/>
              </a:lnSpc>
              <a:tabLst/>
            </a:pPr>
            <a:endParaRPr lang="Arial" altLang="Arial" sz="100" dirty="0"/>
          </a:p>
          <a:p>
            <a:pPr marL="12700" algn="l" rtl="0" eaLnBrk="0">
              <a:lnSpc>
                <a:spcPts val="2594"/>
              </a:lnSpc>
              <a:tabLst/>
            </a:pPr>
            <a:r>
              <a:rPr sz="1700" spc="-40" dirty="0">
                <a:solidFill>
                  <a:srgbClr val="24292F">
                    <a:alpha val="100000"/>
                  </a:srgbClr>
                </a:solidFill>
                <a:latin typeface="Microsoft YaHei"/>
                <a:ea typeface="Microsoft YaHei"/>
                <a:cs typeface="Microsoft YaHei"/>
              </a:rPr>
              <a:t>Ber</a:t>
            </a:r>
            <a:r>
              <a:rPr sz="1700" spc="-10" dirty="0">
                <a:solidFill>
                  <a:srgbClr val="24292F">
                    <a:alpha val="100000"/>
                  </a:srgbClr>
                </a:solidFill>
                <a:latin typeface="Microsoft YaHei"/>
                <a:ea typeface="Microsoft YaHei"/>
                <a:cs typeface="Microsoft YaHei"/>
              </a:rPr>
              <a:t>t</a:t>
            </a:r>
            <a:r>
              <a:rPr sz="1700" spc="-40" dirty="0">
                <a:solidFill>
                  <a:srgbClr val="24292F">
                    <a:alpha val="100000"/>
                  </a:srgbClr>
                </a:solidFill>
                <a:latin typeface="Microsoft YaHei"/>
                <a:ea typeface="Microsoft YaHei"/>
                <a:cs typeface="Microsoft YaHei"/>
              </a:rPr>
              <a:t>)   。</a:t>
            </a:r>
            <a:endParaRPr lang="Microsoft YaHei" altLang="Microsoft YaHei" sz="17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p:nvPr/>
        </p:nvSpPr>
        <p:spPr>
          <a:xfrm>
            <a:off x="744680" y="731294"/>
            <a:ext cx="10653394" cy="2929254"/>
          </a:xfrm>
          <a:prstGeom prst="rect">
            <a:avLst/>
          </a:prstGeom>
        </p:spPr>
        <p:txBody>
          <a:bodyPr vert="horz" wrap="square" lIns="0" tIns="0" rIns="0" bIns="0"/>
          <a:lstStyle/>
          <a:p>
            <a:pPr algn="l" rtl="0" eaLnBrk="0">
              <a:lnSpc>
                <a:spcPct val="83341"/>
              </a:lnSpc>
              <a:tabLst/>
            </a:pPr>
            <a:endParaRPr lang="Arial" altLang="Arial" sz="100" dirty="0"/>
          </a:p>
          <a:p>
            <a:pPr marL="13044" algn="l" rtl="0" eaLnBrk="0">
              <a:lnSpc>
                <a:spcPts val="3660"/>
              </a:lnSpc>
              <a:tabLst/>
            </a:pPr>
            <a:r>
              <a:rPr sz="2800" spc="-50" dirty="0">
                <a:solidFill>
                  <a:srgbClr val="24292F">
                    <a:alpha val="100000"/>
                  </a:srgbClr>
                </a:solidFill>
                <a:latin typeface="Microsoft YaHei"/>
                <a:ea typeface="Microsoft YaHei"/>
                <a:cs typeface="Microsoft YaHei"/>
              </a:rPr>
              <a:t>T</a:t>
            </a:r>
            <a:r>
              <a:rPr sz="2800" spc="0" dirty="0">
                <a:solidFill>
                  <a:srgbClr val="24292F">
                    <a:alpha val="100000"/>
                  </a:srgbClr>
                </a:solidFill>
                <a:latin typeface="Microsoft YaHei"/>
                <a:ea typeface="Microsoft YaHei"/>
                <a:cs typeface="Microsoft YaHei"/>
              </a:rPr>
              <a:t>ask</a:t>
            </a:r>
            <a:r>
              <a:rPr sz="2800" spc="-50" dirty="0">
                <a:solidFill>
                  <a:srgbClr val="24292F">
                    <a:alpha val="100000"/>
                  </a:srgbClr>
                </a:solidFill>
                <a:latin typeface="Microsoft YaHei"/>
                <a:ea typeface="Microsoft YaHei"/>
                <a:cs typeface="Microsoft YaHei"/>
              </a:rPr>
              <a:t> 2 - 特征融合和降维</a:t>
            </a:r>
            <a:endParaRPr lang="Microsoft YaHei" altLang="Microsoft YaHei" sz="2800" dirty="0"/>
          </a:p>
          <a:p>
            <a:pPr algn="l" rtl="0" eaLnBrk="0">
              <a:lnSpc>
                <a:spcPct val="137000"/>
              </a:lnSpc>
              <a:tabLst/>
            </a:pPr>
            <a:endParaRPr lang="Arial" altLang="Arial" sz="1000" dirty="0"/>
          </a:p>
          <a:p>
            <a:pPr algn="l" rtl="0" eaLnBrk="0">
              <a:lnSpc>
                <a:spcPct val="138000"/>
              </a:lnSpc>
              <a:tabLst/>
            </a:pPr>
            <a:endParaRPr lang="Arial" altLang="Arial" sz="1000" dirty="0"/>
          </a:p>
          <a:p>
            <a:pPr marL="22174" algn="l" rtl="0" eaLnBrk="0">
              <a:lnSpc>
                <a:spcPct val="89000"/>
              </a:lnSpc>
              <a:spcBef>
                <a:spcPts val="662"/>
              </a:spcBef>
              <a:tabLst/>
            </a:pPr>
            <a:r>
              <a:rPr sz="2200" spc="70" dirty="0">
                <a:solidFill>
                  <a:srgbClr val="24292F">
                    <a:alpha val="100000"/>
                  </a:srgbClr>
                </a:solidFill>
                <a:latin typeface="Microsoft YaHei"/>
                <a:ea typeface="Microsoft YaHei"/>
                <a:cs typeface="Microsoft YaHei"/>
              </a:rPr>
              <a:t>归⼀化数值特</a:t>
            </a:r>
            <a:r>
              <a:rPr sz="2200" spc="10" dirty="0">
                <a:solidFill>
                  <a:srgbClr val="24292F">
                    <a:alpha val="100000"/>
                  </a:srgbClr>
                </a:solidFill>
                <a:latin typeface="Microsoft YaHei"/>
                <a:ea typeface="Microsoft YaHei"/>
                <a:cs typeface="Microsoft YaHei"/>
              </a:rPr>
              <a:t>征</a:t>
            </a:r>
            <a:endParaRPr lang="Microsoft YaHei" altLang="Microsoft YaHei" sz="2200" dirty="0"/>
          </a:p>
          <a:p>
            <a:pPr algn="l" rtl="0" eaLnBrk="0">
              <a:lnSpc>
                <a:spcPct val="108000"/>
              </a:lnSpc>
              <a:tabLst/>
            </a:pPr>
            <a:endParaRPr lang="Arial" altLang="Arial" sz="1000" dirty="0"/>
          </a:p>
          <a:p>
            <a:pPr marL="18500" algn="l" rtl="0" eaLnBrk="0">
              <a:lnSpc>
                <a:spcPct val="94000"/>
              </a:lnSpc>
              <a:spcBef>
                <a:spcPts val="632"/>
              </a:spcBef>
              <a:tabLst/>
            </a:pPr>
            <a:r>
              <a:rPr sz="2100" spc="80" dirty="0">
                <a:solidFill>
                  <a:srgbClr val="24292F">
                    <a:alpha val="100000"/>
                  </a:srgbClr>
                </a:solidFill>
                <a:latin typeface="Microsoft YaHei"/>
                <a:ea typeface="Microsoft YaHei"/>
                <a:cs typeface="Microsoft YaHei"/>
              </a:rPr>
              <a:t>首先将前面得到的两个特征向量作</a:t>
            </a:r>
            <a:r>
              <a:rPr sz="2100" spc="0" dirty="0">
                <a:solidFill>
                  <a:srgbClr val="24292F">
                    <a:alpha val="100000"/>
                  </a:srgbClr>
                </a:solidFill>
                <a:latin typeface="Microsoft YaHei"/>
                <a:ea typeface="Microsoft YaHei"/>
                <a:cs typeface="Microsoft YaHei"/>
              </a:rPr>
              <a:t>L</a:t>
            </a:r>
            <a:r>
              <a:rPr sz="2100" spc="80" dirty="0">
                <a:solidFill>
                  <a:srgbClr val="24292F">
                    <a:alpha val="100000"/>
                  </a:srgbClr>
                </a:solidFill>
                <a:latin typeface="Microsoft YaHei"/>
                <a:ea typeface="Microsoft YaHei"/>
                <a:cs typeface="Microsoft YaHei"/>
              </a:rPr>
              <a:t>2范数归⼀</a:t>
            </a:r>
            <a:r>
              <a:rPr sz="2100" spc="20" dirty="0">
                <a:solidFill>
                  <a:srgbClr val="24292F">
                    <a:alpha val="100000"/>
                  </a:srgbClr>
                </a:solidFill>
                <a:latin typeface="Microsoft YaHei"/>
                <a:ea typeface="Microsoft YaHei"/>
                <a:cs typeface="Microsoft YaHei"/>
              </a:rPr>
              <a:t>化</a:t>
            </a:r>
            <a:r>
              <a:rPr sz="2100" spc="0" dirty="0">
                <a:solidFill>
                  <a:srgbClr val="24292F">
                    <a:alpha val="100000"/>
                  </a:srgbClr>
                </a:solidFill>
                <a:latin typeface="Microsoft YaHei"/>
                <a:ea typeface="Microsoft YaHei"/>
                <a:cs typeface="Microsoft YaHei"/>
              </a:rPr>
              <a:t>。</a:t>
            </a:r>
            <a:endParaRPr lang="Microsoft YaHei" altLang="Microsoft YaHei" sz="2100" dirty="0"/>
          </a:p>
          <a:p>
            <a:pPr marL="12700" indent="3545" algn="l" rtl="0" eaLnBrk="0">
              <a:lnSpc>
                <a:spcPct val="161000"/>
              </a:lnSpc>
              <a:spcBef>
                <a:spcPts val="573"/>
              </a:spcBef>
              <a:tabLst/>
            </a:pPr>
            <a:r>
              <a:rPr sz="2100" spc="-80" dirty="0">
                <a:solidFill>
                  <a:srgbClr val="24292F">
                    <a:alpha val="100000"/>
                  </a:srgbClr>
                </a:solidFill>
                <a:latin typeface="Wingdings"/>
                <a:ea typeface="Wingdings"/>
                <a:cs typeface="Wingdings"/>
              </a:rPr>
              <a:t></a:t>
            </a:r>
            <a:r>
              <a:rPr sz="2100" spc="-80" dirty="0">
                <a:solidFill>
                  <a:srgbClr val="24292F">
                    <a:alpha val="100000"/>
                  </a:srgbClr>
                </a:solidFill>
                <a:latin typeface="Microsoft YaHei"/>
                <a:ea typeface="Microsoft YaHei"/>
                <a:cs typeface="Microsoft YaHei"/>
              </a:rPr>
              <a:t>年份</a:t>
            </a:r>
            <a:r>
              <a:rPr sz="2100" spc="-80" dirty="0">
                <a:solidFill>
                  <a:srgbClr val="24292F">
                    <a:alpha val="100000"/>
                  </a:srgbClr>
                </a:solidFill>
                <a:latin typeface="Wingdings"/>
                <a:ea typeface="Wingdings"/>
                <a:cs typeface="Wingdings"/>
              </a:rPr>
              <a:t></a:t>
            </a:r>
            <a:r>
              <a:rPr sz="2100" spc="-80" dirty="0">
                <a:solidFill>
                  <a:srgbClr val="24292F">
                    <a:alpha val="100000"/>
                  </a:srgbClr>
                </a:solidFill>
                <a:latin typeface="Microsoft YaHei"/>
                <a:ea typeface="Microsoft YaHei"/>
                <a:cs typeface="Microsoft YaHei"/>
              </a:rPr>
              <a:t>和</a:t>
            </a:r>
            <a:r>
              <a:rPr sz="2100" spc="-80" dirty="0">
                <a:solidFill>
                  <a:srgbClr val="24292F">
                    <a:alpha val="100000"/>
                  </a:srgbClr>
                </a:solidFill>
                <a:latin typeface="Wingdings"/>
                <a:ea typeface="Wingdings"/>
                <a:cs typeface="Wingdings"/>
              </a:rPr>
              <a:t></a:t>
            </a:r>
            <a:r>
              <a:rPr sz="2100" spc="-80" dirty="0">
                <a:solidFill>
                  <a:srgbClr val="24292F">
                    <a:alpha val="100000"/>
                  </a:srgbClr>
                </a:solidFill>
                <a:latin typeface="Microsoft YaHei"/>
                <a:ea typeface="Microsoft YaHei"/>
                <a:cs typeface="Microsoft YaHei"/>
              </a:rPr>
              <a:t>评分</a:t>
            </a:r>
            <a:r>
              <a:rPr sz="2100" spc="-80" dirty="0">
                <a:solidFill>
                  <a:srgbClr val="24292F">
                    <a:alpha val="100000"/>
                  </a:srgbClr>
                </a:solidFill>
                <a:latin typeface="Wingdings"/>
                <a:ea typeface="Wingdings"/>
                <a:cs typeface="Wingdings"/>
              </a:rPr>
              <a:t></a:t>
            </a:r>
            <a:r>
              <a:rPr sz="2100" spc="-80" dirty="0">
                <a:solidFill>
                  <a:srgbClr val="24292F">
                    <a:alpha val="100000"/>
                  </a:srgbClr>
                </a:solidFill>
                <a:latin typeface="Microsoft YaHei"/>
                <a:ea typeface="Microsoft YaHei"/>
                <a:cs typeface="Microsoft YaHei"/>
              </a:rPr>
              <a:t>是本次作业使用的两个</a:t>
            </a:r>
            <a:r>
              <a:rPr sz="2100" u="sng" spc="-80" dirty="0">
                <a:solidFill>
                  <a:srgbClr val="24292F">
                    <a:alpha val="100000"/>
                  </a:srgbClr>
                </a:solidFill>
                <a:latin typeface="Microsoft YaHei"/>
                <a:ea typeface="Microsoft YaHei"/>
                <a:cs typeface="Microsoft YaHei"/>
              </a:rPr>
              <a:t>数值</a:t>
            </a:r>
            <a:r>
              <a:rPr sz="2100" spc="-80" dirty="0">
                <a:solidFill>
                  <a:srgbClr val="24292F">
                    <a:alpha val="100000"/>
                  </a:srgbClr>
                </a:solidFill>
                <a:latin typeface="Microsoft YaHei"/>
                <a:ea typeface="Microsoft YaHei"/>
                <a:cs typeface="Microsoft YaHei"/>
              </a:rPr>
              <a:t>特征，  也需要归⼀化处理 。我们将年份和</a:t>
            </a:r>
            <a:r>
              <a:rPr sz="2100" spc="-40" dirty="0">
                <a:solidFill>
                  <a:srgbClr val="24292F">
                    <a:alpha val="100000"/>
                  </a:srgbClr>
                </a:solidFill>
                <a:latin typeface="Microsoft YaHei"/>
                <a:ea typeface="Microsoft YaHei"/>
                <a:cs typeface="Microsoft YaHei"/>
              </a:rPr>
              <a:t>评</a:t>
            </a:r>
            <a:r>
              <a:rPr sz="2100" spc="0" dirty="0">
                <a:solidFill>
                  <a:srgbClr val="24292F">
                    <a:alpha val="100000"/>
                  </a:srgbClr>
                </a:solidFill>
                <a:latin typeface="Microsoft YaHei"/>
                <a:ea typeface="Microsoft YaHei"/>
                <a:cs typeface="Microsoft YaHei"/>
              </a:rPr>
              <a:t>分 </a:t>
            </a:r>
            <a:r>
              <a:rPr sz="2000" spc="-20" dirty="0" err="1">
                <a:solidFill>
                  <a:srgbClr val="24292F">
                    <a:alpha val="100000"/>
                  </a:srgbClr>
                </a:solidFill>
                <a:latin typeface="Microsoft YaHei"/>
                <a:ea typeface="Microsoft YaHei"/>
                <a:cs typeface="Microsoft YaHei"/>
              </a:rPr>
              <a:t>都归⼀化到</a:t>
            </a:r>
            <a:r>
              <a:rPr sz="2000" spc="-20" dirty="0">
                <a:solidFill>
                  <a:srgbClr val="24292F">
                    <a:alpha val="100000"/>
                  </a:srgbClr>
                </a:solidFill>
                <a:latin typeface="Microsoft YaHei"/>
                <a:ea typeface="Microsoft YaHei"/>
                <a:cs typeface="Microsoft YaHei"/>
              </a:rPr>
              <a:t> </a:t>
            </a:r>
            <a:r>
              <a:rPr lang="en-US" sz="2000" dirty="0">
                <a:solidFill>
                  <a:srgbClr val="24292F">
                    <a:alpha val="100000"/>
                  </a:srgbClr>
                </a:solidFill>
                <a:latin typeface="Microsoft YaHei"/>
                <a:ea typeface="Microsoft YaHei"/>
                <a:cs typeface="Microsoft YaHei"/>
              </a:rPr>
              <a:t>[0,1]</a:t>
            </a:r>
            <a:r>
              <a:rPr sz="2000" spc="-20" dirty="0">
                <a:solidFill>
                  <a:srgbClr val="24292F">
                    <a:alpha val="100000"/>
                  </a:srgbClr>
                </a:solidFill>
                <a:latin typeface="Microsoft YaHei"/>
                <a:ea typeface="Microsoft YaHei"/>
                <a:cs typeface="Microsoft YaHei"/>
              </a:rPr>
              <a:t> 区间， 即：        </a:t>
            </a:r>
            <a:r>
              <a:rPr sz="2000" strike="sngStrike" spc="-20" dirty="0">
                <a:solidFill>
                  <a:srgbClr val="24292F">
                    <a:alpha val="100000"/>
                  </a:srgbClr>
                </a:solidFill>
                <a:latin typeface="Microsoft YaHei"/>
                <a:ea typeface="Microsoft YaHei"/>
                <a:cs typeface="Microsoft YaHei"/>
              </a:rPr>
              <a:t>         </a:t>
            </a:r>
            <a:r>
              <a:rPr sz="2000" strike="sngStrike" spc="0" dirty="0">
                <a:solidFill>
                  <a:srgbClr val="24292F">
                    <a:alpha val="100000"/>
                  </a:srgbClr>
                </a:solidFill>
                <a:latin typeface="Microsoft YaHei"/>
                <a:ea typeface="Microsoft YaHei"/>
                <a:cs typeface="Microsoft YaHei"/>
              </a:rPr>
              <a:t>               </a:t>
            </a:r>
            <a:r>
              <a:rPr sz="2000" spc="0" dirty="0">
                <a:solidFill>
                  <a:srgbClr val="24292F">
                    <a:alpha val="100000"/>
                  </a:srgbClr>
                </a:solidFill>
                <a:latin typeface="Microsoft YaHei"/>
                <a:ea typeface="Microsoft YaHei"/>
                <a:cs typeface="Microsoft YaHei"/>
              </a:rPr>
              <a:t>。</a:t>
            </a:r>
            <a:endParaRPr lang="Microsoft YaHei" altLang="Microsoft YaHei" sz="2000" dirty="0"/>
          </a:p>
        </p:txBody>
      </p:sp>
      <p:pic>
        <p:nvPicPr>
          <p:cNvPr id="11" name="picture 11"/>
          <p:cNvPicPr>
            <a:picLocks noChangeAspect="1"/>
          </p:cNvPicPr>
          <p:nvPr/>
        </p:nvPicPr>
        <p:blipFill>
          <a:blip r:embed="rId2"/>
          <a:stretch>
            <a:fillRect/>
          </a:stretch>
        </p:blipFill>
        <p:spPr>
          <a:xfrm rot="21600000">
            <a:off x="3929416" y="3278825"/>
            <a:ext cx="575908" cy="244123"/>
          </a:xfrm>
          <a:prstGeom prst="rect">
            <a:avLst/>
          </a:prstGeom>
        </p:spPr>
      </p:pic>
      <p:sp>
        <p:nvSpPr>
          <p:cNvPr id="12" name="rect"/>
          <p:cNvSpPr/>
          <p:nvPr/>
        </p:nvSpPr>
        <p:spPr>
          <a:xfrm>
            <a:off x="1914524" y="5334000"/>
            <a:ext cx="2590800" cy="371475"/>
          </a:xfrm>
          <a:prstGeom prst="rect">
            <a:avLst/>
          </a:prstGeom>
          <a:solidFill>
            <a:srgbClr val="AFB8C1">
              <a:alpha val="20000"/>
            </a:srgbClr>
          </a:solidFill>
          <a:ln cap="flat">
            <a:miter lim="0"/>
          </a:ln>
        </p:spPr>
        <p:txBody>
          <a:bodyPr rtlCol="0"/>
          <a:lstStyle/>
          <a:p>
            <a:pPr algn="ctr"/>
            <a:endParaRPr lang="zh-CN" altLang="en-US"/>
          </a:p>
        </p:txBody>
      </p:sp>
      <p:sp>
        <p:nvSpPr>
          <p:cNvPr id="13" name="textbox 13"/>
          <p:cNvSpPr/>
          <p:nvPr/>
        </p:nvSpPr>
        <p:spPr>
          <a:xfrm>
            <a:off x="744003" y="4241789"/>
            <a:ext cx="10694034" cy="1861185"/>
          </a:xfrm>
          <a:prstGeom prst="rect">
            <a:avLst/>
          </a:prstGeom>
        </p:spPr>
        <p:txBody>
          <a:bodyPr vert="horz" wrap="square" lIns="0" tIns="0" rIns="0" bIns="0"/>
          <a:lstStyle/>
          <a:p>
            <a:pPr algn="l" rtl="0" eaLnBrk="0">
              <a:lnSpc>
                <a:spcPct val="81717"/>
              </a:lnSpc>
              <a:tabLst/>
            </a:pPr>
            <a:endParaRPr lang="Arial" altLang="Arial" sz="100" dirty="0"/>
          </a:p>
          <a:p>
            <a:pPr marL="12700" algn="l" rtl="0" eaLnBrk="0">
              <a:lnSpc>
                <a:spcPct val="91000"/>
              </a:lnSpc>
              <a:tabLst/>
            </a:pPr>
            <a:r>
              <a:rPr sz="2200" spc="110" dirty="0">
                <a:solidFill>
                  <a:srgbClr val="24292F">
                    <a:alpha val="100000"/>
                  </a:srgbClr>
                </a:solidFill>
                <a:latin typeface="Microsoft YaHei"/>
                <a:ea typeface="Microsoft YaHei"/>
                <a:cs typeface="Microsoft YaHei"/>
              </a:rPr>
              <a:t>特征融合与</a:t>
            </a:r>
            <a:r>
              <a:rPr sz="2200" spc="0" dirty="0">
                <a:solidFill>
                  <a:srgbClr val="24292F">
                    <a:alpha val="100000"/>
                  </a:srgbClr>
                </a:solidFill>
                <a:latin typeface="Microsoft YaHei"/>
                <a:ea typeface="Microsoft YaHei"/>
                <a:cs typeface="Microsoft YaHei"/>
              </a:rPr>
              <a:t>PCA</a:t>
            </a:r>
            <a:r>
              <a:rPr sz="2200" spc="110" dirty="0">
                <a:solidFill>
                  <a:srgbClr val="24292F">
                    <a:alpha val="100000"/>
                  </a:srgbClr>
                </a:solidFill>
                <a:latin typeface="Microsoft YaHei"/>
                <a:ea typeface="Microsoft YaHei"/>
                <a:cs typeface="Microsoft YaHei"/>
              </a:rPr>
              <a:t>降</a:t>
            </a:r>
            <a:r>
              <a:rPr sz="2200" spc="50" dirty="0">
                <a:solidFill>
                  <a:srgbClr val="24292F">
                    <a:alpha val="100000"/>
                  </a:srgbClr>
                </a:solidFill>
                <a:latin typeface="Microsoft YaHei"/>
                <a:ea typeface="Microsoft YaHei"/>
                <a:cs typeface="Microsoft YaHei"/>
              </a:rPr>
              <a:t>维</a:t>
            </a:r>
            <a:endParaRPr lang="Microsoft YaHei" altLang="Microsoft YaHei" sz="2200" dirty="0"/>
          </a:p>
          <a:p>
            <a:pPr marL="13929" algn="l" rtl="0" eaLnBrk="0">
              <a:lnSpc>
                <a:spcPts val="2594"/>
              </a:lnSpc>
              <a:spcBef>
                <a:spcPts val="1704"/>
              </a:spcBef>
              <a:tabLst/>
            </a:pPr>
            <a:r>
              <a:rPr sz="2100" spc="20" dirty="0">
                <a:solidFill>
                  <a:srgbClr val="24292F">
                    <a:alpha val="100000"/>
                  </a:srgbClr>
                </a:solidFill>
                <a:latin typeface="Microsoft YaHei"/>
                <a:ea typeface="Microsoft YaHei"/>
                <a:cs typeface="Microsoft YaHei"/>
              </a:rPr>
              <a:t>将 </a:t>
            </a:r>
            <a:r>
              <a:rPr sz="2100" spc="0" dirty="0">
                <a:solidFill>
                  <a:srgbClr val="24292F">
                    <a:alpha val="100000"/>
                  </a:srgbClr>
                </a:solidFill>
                <a:latin typeface="Microsoft YaHei"/>
                <a:ea typeface="Microsoft YaHei"/>
                <a:cs typeface="Microsoft YaHei"/>
              </a:rPr>
              <a:t>Task</a:t>
            </a:r>
            <a:r>
              <a:rPr sz="2100" spc="20" dirty="0">
                <a:solidFill>
                  <a:srgbClr val="24292F">
                    <a:alpha val="100000"/>
                  </a:srgbClr>
                </a:solidFill>
                <a:latin typeface="Microsoft YaHei"/>
                <a:ea typeface="Microsoft YaHei"/>
                <a:cs typeface="Microsoft YaHei"/>
              </a:rPr>
              <a:t>1 中得到的两个200维特征和两个数值特</a:t>
            </a:r>
            <a:r>
              <a:rPr sz="2100" spc="10" dirty="0">
                <a:solidFill>
                  <a:srgbClr val="24292F">
                    <a:alpha val="100000"/>
                  </a:srgbClr>
                </a:solidFill>
                <a:latin typeface="Microsoft YaHei"/>
                <a:ea typeface="Microsoft YaHei"/>
                <a:cs typeface="Microsoft YaHei"/>
              </a:rPr>
              <a:t>征</a:t>
            </a:r>
            <a:r>
              <a:rPr sz="2100" spc="0" dirty="0">
                <a:solidFill>
                  <a:srgbClr val="24292F">
                    <a:alpha val="100000"/>
                  </a:srgbClr>
                </a:solidFill>
                <a:latin typeface="Microsoft YaHei"/>
                <a:ea typeface="Microsoft YaHei"/>
                <a:cs typeface="Microsoft YaHei"/>
              </a:rPr>
              <a:t>拼接，  得到402维的特征。</a:t>
            </a:r>
            <a:endParaRPr lang="Microsoft YaHei" altLang="Microsoft YaHei" sz="2100" dirty="0"/>
          </a:p>
          <a:p>
            <a:pPr algn="l" rtl="0" eaLnBrk="0">
              <a:lnSpc>
                <a:spcPct val="101000"/>
              </a:lnSpc>
              <a:tabLst/>
            </a:pPr>
            <a:endParaRPr lang="Arial" altLang="Arial" sz="900" dirty="0"/>
          </a:p>
          <a:p>
            <a:pPr algn="l" rtl="0" eaLnBrk="0">
              <a:lnSpc>
                <a:spcPct val="8101"/>
              </a:lnSpc>
              <a:tabLst/>
            </a:pPr>
            <a:endParaRPr lang="Arial" altLang="Arial" sz="100" dirty="0"/>
          </a:p>
          <a:p>
            <a:pPr marL="15862" indent="3314" algn="l" rtl="0" eaLnBrk="0">
              <a:lnSpc>
                <a:spcPct val="132000"/>
              </a:lnSpc>
              <a:tabLst/>
            </a:pPr>
            <a:r>
              <a:rPr sz="2100" spc="60" dirty="0">
                <a:solidFill>
                  <a:srgbClr val="24292F">
                    <a:alpha val="100000"/>
                  </a:srgbClr>
                </a:solidFill>
                <a:latin typeface="Microsoft YaHei"/>
                <a:ea typeface="Microsoft YaHei"/>
                <a:cs typeface="Microsoft YaHei"/>
              </a:rPr>
              <a:t>首先设置  </a:t>
            </a:r>
            <a:r>
              <a:rPr sz="1800" spc="0" dirty="0">
                <a:solidFill>
                  <a:srgbClr val="24292F">
                    <a:alpha val="100000"/>
                  </a:srgbClr>
                </a:solidFill>
                <a:latin typeface="Lucida Console"/>
                <a:ea typeface="Lucida Console"/>
                <a:cs typeface="Lucida Console"/>
              </a:rPr>
              <a:t>n</a:t>
            </a:r>
            <a:r>
              <a:rPr sz="1800" spc="60" dirty="0">
                <a:solidFill>
                  <a:srgbClr val="24292F">
                    <a:alpha val="100000"/>
                  </a:srgbClr>
                </a:solidFill>
                <a:latin typeface="Lucida Console"/>
                <a:ea typeface="Lucida Console"/>
                <a:cs typeface="Lucida Console"/>
              </a:rPr>
              <a:t>_</a:t>
            </a:r>
            <a:r>
              <a:rPr sz="1800" spc="0" dirty="0">
                <a:solidFill>
                  <a:srgbClr val="24292F">
                    <a:alpha val="100000"/>
                  </a:srgbClr>
                </a:solidFill>
                <a:latin typeface="Lucida Console"/>
                <a:ea typeface="Lucida Console"/>
                <a:cs typeface="Lucida Console"/>
              </a:rPr>
              <a:t>components</a:t>
            </a:r>
            <a:r>
              <a:rPr sz="1800" spc="60" dirty="0">
                <a:solidFill>
                  <a:srgbClr val="24292F">
                    <a:alpha val="100000"/>
                  </a:srgbClr>
                </a:solidFill>
                <a:latin typeface="Lucida Console"/>
                <a:ea typeface="Lucida Console"/>
                <a:cs typeface="Lucida Console"/>
              </a:rPr>
              <a:t>=</a:t>
            </a:r>
            <a:r>
              <a:rPr sz="1800" spc="0" dirty="0">
                <a:solidFill>
                  <a:srgbClr val="24292F">
                    <a:alpha val="100000"/>
                  </a:srgbClr>
                </a:solidFill>
                <a:latin typeface="Lucida Console"/>
                <a:ea typeface="Lucida Console"/>
                <a:cs typeface="Lucida Console"/>
              </a:rPr>
              <a:t>None</a:t>
            </a:r>
            <a:r>
              <a:rPr sz="2100" spc="60" dirty="0">
                <a:solidFill>
                  <a:srgbClr val="24292F">
                    <a:alpha val="100000"/>
                  </a:srgbClr>
                </a:solidFill>
                <a:latin typeface="Microsoft YaHei"/>
                <a:ea typeface="Microsoft YaHei"/>
                <a:cs typeface="Microsoft YaHei"/>
              </a:rPr>
              <a:t>，  根据累积方差贡献率得到累积方差超过80%时对</a:t>
            </a:r>
            <a:r>
              <a:rPr sz="2100" spc="10" dirty="0">
                <a:solidFill>
                  <a:srgbClr val="24292F">
                    <a:alpha val="100000"/>
                  </a:srgbClr>
                </a:solidFill>
                <a:latin typeface="Microsoft YaHei"/>
                <a:ea typeface="Microsoft YaHei"/>
                <a:cs typeface="Microsoft YaHei"/>
              </a:rPr>
              <a:t>应</a:t>
            </a:r>
            <a:r>
              <a:rPr sz="2100" spc="0" dirty="0">
                <a:solidFill>
                  <a:srgbClr val="24292F">
                    <a:alpha val="100000"/>
                  </a:srgbClr>
                </a:solidFill>
                <a:latin typeface="Microsoft YaHei"/>
                <a:ea typeface="Microsoft YaHei"/>
                <a:cs typeface="Microsoft YaHei"/>
              </a:rPr>
              <a:t>的主 </a:t>
            </a:r>
            <a:r>
              <a:rPr sz="2100" spc="-60" dirty="0">
                <a:solidFill>
                  <a:srgbClr val="24292F">
                    <a:alpha val="100000"/>
                  </a:srgbClr>
                </a:solidFill>
                <a:latin typeface="Microsoft YaHei"/>
                <a:ea typeface="Microsoft YaHei"/>
                <a:cs typeface="Microsoft YaHei"/>
              </a:rPr>
              <a:t>成分数量，  并完成降维 。降维后，  特征维数变</a:t>
            </a:r>
            <a:r>
              <a:rPr sz="2100" spc="-30" dirty="0">
                <a:solidFill>
                  <a:srgbClr val="24292F">
                    <a:alpha val="100000"/>
                  </a:srgbClr>
                </a:solidFill>
                <a:latin typeface="Microsoft YaHei"/>
                <a:ea typeface="Microsoft YaHei"/>
                <a:cs typeface="Microsoft YaHei"/>
              </a:rPr>
              <a:t>为</a:t>
            </a:r>
            <a:r>
              <a:rPr sz="2100" spc="0" dirty="0">
                <a:solidFill>
                  <a:srgbClr val="24292F">
                    <a:alpha val="100000"/>
                  </a:srgbClr>
                </a:solidFill>
                <a:latin typeface="Microsoft YaHei"/>
                <a:ea typeface="Microsoft YaHei"/>
                <a:cs typeface="Microsoft YaHei"/>
              </a:rPr>
              <a:t>77。</a:t>
            </a:r>
            <a:endParaRPr lang="Microsoft YaHei" altLang="Microsoft YaHei" sz="2100" dirty="0"/>
          </a:p>
        </p:txBody>
      </p:sp>
      <p:pic>
        <p:nvPicPr>
          <p:cNvPr id="14" name="picture 14"/>
          <p:cNvPicPr>
            <a:picLocks noChangeAspect="1"/>
          </p:cNvPicPr>
          <p:nvPr/>
        </p:nvPicPr>
        <p:blipFill>
          <a:blip r:embed="rId3"/>
          <a:stretch>
            <a:fillRect/>
          </a:stretch>
        </p:blipFill>
        <p:spPr>
          <a:xfrm rot="21600000">
            <a:off x="4936550" y="3638867"/>
            <a:ext cx="1565661" cy="190176"/>
          </a:xfrm>
          <a:prstGeom prst="rect">
            <a:avLst/>
          </a:prstGeom>
        </p:spPr>
      </p:pic>
      <p:pic>
        <p:nvPicPr>
          <p:cNvPr id="15" name="picture 15"/>
          <p:cNvPicPr>
            <a:picLocks noChangeAspect="1"/>
          </p:cNvPicPr>
          <p:nvPr/>
        </p:nvPicPr>
        <p:blipFill>
          <a:blip r:embed="rId4"/>
          <a:stretch>
            <a:fillRect/>
          </a:stretch>
        </p:blipFill>
        <p:spPr>
          <a:xfrm rot="21600000">
            <a:off x="5728226" y="3207008"/>
            <a:ext cx="551932" cy="187708"/>
          </a:xfrm>
          <a:prstGeom prst="rect">
            <a:avLst/>
          </a:prstGeom>
        </p:spPr>
      </p:pic>
      <p:pic>
        <p:nvPicPr>
          <p:cNvPr id="16" name="picture 16"/>
          <p:cNvPicPr>
            <a:picLocks noChangeAspect="1"/>
          </p:cNvPicPr>
          <p:nvPr/>
        </p:nvPicPr>
        <p:blipFill>
          <a:blip r:embed="rId5"/>
          <a:stretch>
            <a:fillRect/>
          </a:stretch>
        </p:blipFill>
        <p:spPr>
          <a:xfrm rot="21600000">
            <a:off x="5158602" y="3207008"/>
            <a:ext cx="154595" cy="14363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p:cNvPicPr>
            <a:picLocks noChangeAspect="1"/>
          </p:cNvPicPr>
          <p:nvPr/>
        </p:nvPicPr>
        <p:blipFill>
          <a:blip r:embed="rId2"/>
          <a:stretch>
            <a:fillRect/>
          </a:stretch>
        </p:blipFill>
        <p:spPr>
          <a:xfrm rot="21600000">
            <a:off x="752475" y="2438400"/>
            <a:ext cx="4762500" cy="3171825"/>
          </a:xfrm>
          <a:prstGeom prst="rect">
            <a:avLst/>
          </a:prstGeom>
        </p:spPr>
      </p:pic>
      <p:sp>
        <p:nvSpPr>
          <p:cNvPr id="18" name="textbox 18"/>
          <p:cNvSpPr/>
          <p:nvPr/>
        </p:nvSpPr>
        <p:spPr>
          <a:xfrm>
            <a:off x="744404" y="5639358"/>
            <a:ext cx="10381615" cy="728980"/>
          </a:xfrm>
          <a:prstGeom prst="rect">
            <a:avLst/>
          </a:prstGeom>
        </p:spPr>
        <p:txBody>
          <a:bodyPr vert="horz" wrap="square" lIns="0" tIns="0" rIns="0" bIns="0"/>
          <a:lstStyle/>
          <a:p>
            <a:pPr algn="l" rtl="0" eaLnBrk="0">
              <a:lnSpc>
                <a:spcPct val="83341"/>
              </a:lnSpc>
              <a:tabLst/>
            </a:pPr>
            <a:endParaRPr lang="Arial" altLang="Arial" sz="100" dirty="0"/>
          </a:p>
          <a:p>
            <a:pPr marL="18224" algn="l" rtl="0" eaLnBrk="0">
              <a:lnSpc>
                <a:spcPts val="2594"/>
              </a:lnSpc>
              <a:tabLst/>
            </a:pPr>
            <a:r>
              <a:rPr sz="2100" spc="-80" dirty="0">
                <a:solidFill>
                  <a:srgbClr val="24292F">
                    <a:alpha val="100000"/>
                  </a:srgbClr>
                </a:solidFill>
                <a:latin typeface="Microsoft YaHei"/>
                <a:ea typeface="Microsoft YaHei"/>
                <a:cs typeface="Microsoft YaHei"/>
              </a:rPr>
              <a:t>可以发现 inertia 在 cluster 数目为 1~ 10 时并不存在明显的</a:t>
            </a:r>
            <a:r>
              <a:rPr sz="2100" spc="-80" dirty="0">
                <a:solidFill>
                  <a:srgbClr val="24292F">
                    <a:alpha val="100000"/>
                  </a:srgbClr>
                </a:solidFill>
                <a:latin typeface="Wingdings"/>
                <a:ea typeface="Wingdings"/>
                <a:cs typeface="Wingdings"/>
              </a:rPr>
              <a:t></a:t>
            </a:r>
            <a:r>
              <a:rPr sz="2100" spc="-80" dirty="0">
                <a:solidFill>
                  <a:srgbClr val="24292F">
                    <a:alpha val="100000"/>
                  </a:srgbClr>
                </a:solidFill>
                <a:latin typeface="Microsoft YaHei"/>
                <a:ea typeface="Microsoft YaHei"/>
                <a:cs typeface="Microsoft YaHei"/>
              </a:rPr>
              <a:t>肘部</a:t>
            </a:r>
            <a:r>
              <a:rPr sz="2100" spc="-80" dirty="0">
                <a:solidFill>
                  <a:srgbClr val="24292F">
                    <a:alpha val="100000"/>
                  </a:srgbClr>
                </a:solidFill>
                <a:latin typeface="Wingdings"/>
                <a:ea typeface="Wingdings"/>
                <a:cs typeface="Wingdings"/>
              </a:rPr>
              <a:t></a:t>
            </a:r>
            <a:r>
              <a:rPr sz="2100" spc="-80" dirty="0">
                <a:solidFill>
                  <a:srgbClr val="24292F">
                    <a:alpha val="100000"/>
                  </a:srgbClr>
                </a:solidFill>
                <a:latin typeface="Microsoft YaHei"/>
                <a:ea typeface="Microsoft YaHei"/>
                <a:cs typeface="Microsoft YaHei"/>
              </a:rPr>
              <a:t>，  我们选取 </a:t>
            </a:r>
            <a:r>
              <a:rPr sz="2100" spc="-60" dirty="0">
                <a:solidFill>
                  <a:srgbClr val="24292F">
                    <a:alpha val="100000"/>
                  </a:srgbClr>
                </a:solidFill>
                <a:latin typeface="Microsoft YaHei"/>
                <a:ea typeface="Microsoft YaHei"/>
                <a:cs typeface="Microsoft YaHei"/>
              </a:rPr>
              <a:t>c</a:t>
            </a:r>
            <a:r>
              <a:rPr sz="2100" spc="0" dirty="0">
                <a:solidFill>
                  <a:srgbClr val="24292F">
                    <a:alpha val="100000"/>
                  </a:srgbClr>
                </a:solidFill>
                <a:latin typeface="Microsoft YaHei"/>
                <a:ea typeface="Microsoft YaHei"/>
                <a:cs typeface="Microsoft YaHei"/>
              </a:rPr>
              <a:t>luster</a:t>
            </a:r>
            <a:r>
              <a:rPr sz="2100" spc="-80" dirty="0">
                <a:solidFill>
                  <a:srgbClr val="24292F">
                    <a:alpha val="100000"/>
                  </a:srgbClr>
                </a:solidFill>
                <a:latin typeface="Microsoft YaHei"/>
                <a:ea typeface="Microsoft YaHei"/>
                <a:cs typeface="Microsoft YaHei"/>
              </a:rPr>
              <a:t>=6</a:t>
            </a:r>
            <a:endParaRPr lang="Microsoft YaHei" altLang="Microsoft YaHei" sz="2100" dirty="0"/>
          </a:p>
          <a:p>
            <a:pPr marL="12700" algn="l" rtl="0" eaLnBrk="0">
              <a:lnSpc>
                <a:spcPts val="2944"/>
              </a:lnSpc>
              <a:tabLst/>
            </a:pPr>
            <a:r>
              <a:rPr sz="2100" spc="80" dirty="0">
                <a:solidFill>
                  <a:srgbClr val="24292F">
                    <a:alpha val="100000"/>
                  </a:srgbClr>
                </a:solidFill>
                <a:latin typeface="Microsoft YaHei"/>
                <a:ea typeface="Microsoft YaHei"/>
                <a:cs typeface="Microsoft YaHei"/>
              </a:rPr>
              <a:t>作为本次聚类的参数</a:t>
            </a:r>
            <a:r>
              <a:rPr sz="2100" spc="0" dirty="0">
                <a:solidFill>
                  <a:srgbClr val="24292F">
                    <a:alpha val="100000"/>
                  </a:srgbClr>
                </a:solidFill>
                <a:latin typeface="Microsoft YaHei"/>
                <a:ea typeface="Microsoft YaHei"/>
                <a:cs typeface="Microsoft YaHei"/>
              </a:rPr>
              <a:t>。</a:t>
            </a:r>
            <a:endParaRPr lang="Microsoft YaHei" altLang="Microsoft YaHei" sz="2100" dirty="0"/>
          </a:p>
        </p:txBody>
      </p:sp>
      <p:sp>
        <p:nvSpPr>
          <p:cNvPr id="19" name="textbox 19"/>
          <p:cNvSpPr/>
          <p:nvPr/>
        </p:nvSpPr>
        <p:spPr>
          <a:xfrm>
            <a:off x="744583" y="1393814"/>
            <a:ext cx="7635875" cy="866775"/>
          </a:xfrm>
          <a:prstGeom prst="rect">
            <a:avLst/>
          </a:prstGeom>
        </p:spPr>
        <p:txBody>
          <a:bodyPr vert="horz" wrap="square" lIns="0" tIns="0" rIns="0" bIns="0"/>
          <a:lstStyle/>
          <a:p>
            <a:pPr algn="l" rtl="0" eaLnBrk="0">
              <a:lnSpc>
                <a:spcPct val="74167"/>
              </a:lnSpc>
              <a:tabLst/>
            </a:pPr>
            <a:endParaRPr lang="Arial" altLang="Arial" sz="100" dirty="0"/>
          </a:p>
          <a:p>
            <a:pPr marL="12700" algn="l" rtl="0" eaLnBrk="0">
              <a:lnSpc>
                <a:spcPct val="90000"/>
              </a:lnSpc>
              <a:tabLst/>
            </a:pPr>
            <a:r>
              <a:rPr sz="2200" spc="80" dirty="0">
                <a:solidFill>
                  <a:srgbClr val="24292F">
                    <a:alpha val="100000"/>
                  </a:srgbClr>
                </a:solidFill>
                <a:latin typeface="Microsoft YaHei"/>
                <a:ea typeface="Microsoft YaHei"/>
                <a:cs typeface="Microsoft YaHei"/>
              </a:rPr>
              <a:t>肘部法确定最佳簇数</a:t>
            </a:r>
            <a:r>
              <a:rPr sz="2200" spc="40" dirty="0">
                <a:solidFill>
                  <a:srgbClr val="24292F">
                    <a:alpha val="100000"/>
                  </a:srgbClr>
                </a:solidFill>
                <a:latin typeface="Microsoft YaHei"/>
                <a:ea typeface="Microsoft YaHei"/>
                <a:cs typeface="Microsoft YaHei"/>
              </a:rPr>
              <a:t>量</a:t>
            </a:r>
            <a:endParaRPr lang="Microsoft YaHei" altLang="Microsoft YaHei" sz="2200" dirty="0"/>
          </a:p>
          <a:p>
            <a:pPr algn="l" rtl="0" eaLnBrk="0">
              <a:lnSpc>
                <a:spcPct val="106000"/>
              </a:lnSpc>
              <a:tabLst/>
            </a:pPr>
            <a:endParaRPr lang="Arial" altLang="Arial" sz="1300" dirty="0"/>
          </a:p>
          <a:p>
            <a:pPr algn="l" rtl="0" eaLnBrk="0">
              <a:lnSpc>
                <a:spcPct val="9392"/>
              </a:lnSpc>
              <a:tabLst/>
            </a:pPr>
            <a:endParaRPr lang="Arial" altLang="Arial" sz="100" dirty="0"/>
          </a:p>
          <a:p>
            <a:pPr marL="12796" algn="l" rtl="0" eaLnBrk="0">
              <a:lnSpc>
                <a:spcPts val="2594"/>
              </a:lnSpc>
              <a:tabLst/>
            </a:pPr>
            <a:r>
              <a:rPr sz="2100" spc="-40" dirty="0">
                <a:solidFill>
                  <a:srgbClr val="24292F">
                    <a:alpha val="100000"/>
                  </a:srgbClr>
                </a:solidFill>
                <a:latin typeface="Microsoft YaHei"/>
                <a:ea typeface="Microsoft YaHei"/>
                <a:cs typeface="Microsoft YaHei"/>
              </a:rPr>
              <a:t>打印不同分类数  ( 1~ 10)下Kmeans聚类的in</a:t>
            </a:r>
            <a:r>
              <a:rPr sz="2100" spc="-30" dirty="0">
                <a:solidFill>
                  <a:srgbClr val="24292F">
                    <a:alpha val="100000"/>
                  </a:srgbClr>
                </a:solidFill>
                <a:latin typeface="Microsoft YaHei"/>
                <a:ea typeface="Microsoft YaHei"/>
                <a:cs typeface="Microsoft YaHei"/>
              </a:rPr>
              <a:t>e</a:t>
            </a:r>
            <a:r>
              <a:rPr sz="2100" spc="0" dirty="0">
                <a:solidFill>
                  <a:srgbClr val="24292F">
                    <a:alpha val="100000"/>
                  </a:srgbClr>
                </a:solidFill>
                <a:latin typeface="Microsoft YaHei"/>
                <a:ea typeface="Microsoft YaHei"/>
                <a:cs typeface="Microsoft YaHei"/>
              </a:rPr>
              <a:t>rtia</a:t>
            </a:r>
            <a:r>
              <a:rPr sz="2100" spc="-40" dirty="0">
                <a:solidFill>
                  <a:srgbClr val="24292F">
                    <a:alpha val="100000"/>
                  </a:srgbClr>
                </a:solidFill>
                <a:latin typeface="Microsoft YaHei"/>
                <a:ea typeface="Microsoft YaHei"/>
                <a:cs typeface="Microsoft YaHei"/>
              </a:rPr>
              <a:t>，  得到下图。</a:t>
            </a:r>
            <a:endParaRPr lang="Microsoft YaHei" altLang="Microsoft YaHei" sz="2100" dirty="0"/>
          </a:p>
        </p:txBody>
      </p:sp>
      <p:sp>
        <p:nvSpPr>
          <p:cNvPr id="20" name="textbox 20"/>
          <p:cNvSpPr/>
          <p:nvPr/>
        </p:nvSpPr>
        <p:spPr>
          <a:xfrm>
            <a:off x="745025" y="416969"/>
            <a:ext cx="3611245" cy="489584"/>
          </a:xfrm>
          <a:prstGeom prst="rect">
            <a:avLst/>
          </a:prstGeom>
        </p:spPr>
        <p:txBody>
          <a:bodyPr vert="horz" wrap="square" lIns="0" tIns="0" rIns="0" bIns="0"/>
          <a:lstStyle/>
          <a:p>
            <a:pPr algn="l" rtl="0" eaLnBrk="0">
              <a:lnSpc>
                <a:spcPct val="83341"/>
              </a:lnSpc>
              <a:tabLst/>
            </a:pPr>
            <a:endParaRPr lang="Arial" altLang="Arial" sz="100" dirty="0"/>
          </a:p>
          <a:p>
            <a:pPr marL="12700" algn="l" rtl="0" eaLnBrk="0">
              <a:lnSpc>
                <a:spcPts val="3652"/>
              </a:lnSpc>
              <a:tabLst/>
            </a:pPr>
            <a:r>
              <a:rPr sz="2800" spc="-70" dirty="0">
                <a:solidFill>
                  <a:srgbClr val="24292F">
                    <a:alpha val="100000"/>
                  </a:srgbClr>
                </a:solidFill>
                <a:latin typeface="Microsoft YaHei"/>
                <a:ea typeface="Microsoft YaHei"/>
                <a:cs typeface="Microsoft YaHei"/>
              </a:rPr>
              <a:t>Task 3 - K-mean</a:t>
            </a:r>
            <a:r>
              <a:rPr sz="2800" spc="-20" dirty="0">
                <a:solidFill>
                  <a:srgbClr val="24292F">
                    <a:alpha val="100000"/>
                  </a:srgbClr>
                </a:solidFill>
                <a:latin typeface="Microsoft YaHei"/>
                <a:ea typeface="Microsoft YaHei"/>
                <a:cs typeface="Microsoft YaHei"/>
              </a:rPr>
              <a:t>s</a:t>
            </a:r>
            <a:r>
              <a:rPr sz="2800" spc="-70" dirty="0">
                <a:solidFill>
                  <a:srgbClr val="24292F">
                    <a:alpha val="100000"/>
                  </a:srgbClr>
                </a:solidFill>
                <a:latin typeface="Microsoft YaHei"/>
                <a:ea typeface="Microsoft YaHei"/>
                <a:cs typeface="Microsoft YaHei"/>
              </a:rPr>
              <a:t> 聚类</a:t>
            </a:r>
            <a:endParaRPr lang="Microsoft YaHei" altLang="Microsoft YaHei"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p:nvPr/>
        </p:nvSpPr>
        <p:spPr>
          <a:xfrm>
            <a:off x="744956" y="424230"/>
            <a:ext cx="10653394" cy="1864995"/>
          </a:xfrm>
          <a:prstGeom prst="rect">
            <a:avLst/>
          </a:prstGeom>
        </p:spPr>
        <p:txBody>
          <a:bodyPr vert="horz" wrap="square" lIns="0" tIns="0" rIns="0" bIns="0"/>
          <a:lstStyle/>
          <a:p>
            <a:pPr algn="l" rtl="0" eaLnBrk="0">
              <a:lnSpc>
                <a:spcPct val="79138"/>
              </a:lnSpc>
              <a:tabLst/>
            </a:pPr>
            <a:endParaRPr lang="Arial" altLang="Arial" sz="100" dirty="0"/>
          </a:p>
          <a:p>
            <a:pPr marL="13252" algn="l" rtl="0" eaLnBrk="0">
              <a:lnSpc>
                <a:spcPct val="86000"/>
              </a:lnSpc>
              <a:tabLst/>
            </a:pPr>
            <a:r>
              <a:rPr sz="2100" spc="-90" dirty="0">
                <a:solidFill>
                  <a:srgbClr val="24292F">
                    <a:alpha val="100000"/>
                  </a:srgbClr>
                </a:solidFill>
                <a:latin typeface="Microsoft YaHei"/>
                <a:ea typeface="Microsoft YaHei"/>
                <a:cs typeface="Microsoft YaHei"/>
              </a:rPr>
              <a:t>补充实验表明，  当对</a:t>
            </a:r>
            <a:r>
              <a:rPr sz="2100" spc="-90" dirty="0">
                <a:solidFill>
                  <a:srgbClr val="24292F">
                    <a:alpha val="100000"/>
                  </a:srgbClr>
                </a:solidFill>
                <a:latin typeface="Wingdings"/>
                <a:ea typeface="Wingdings"/>
                <a:cs typeface="Wingdings"/>
              </a:rPr>
              <a:t></a:t>
            </a:r>
            <a:r>
              <a:rPr sz="2100" spc="-90" dirty="0">
                <a:solidFill>
                  <a:srgbClr val="24292F">
                    <a:alpha val="100000"/>
                  </a:srgbClr>
                </a:solidFill>
                <a:latin typeface="Microsoft YaHei"/>
                <a:ea typeface="Microsoft YaHei"/>
                <a:cs typeface="Microsoft YaHei"/>
              </a:rPr>
              <a:t>评分</a:t>
            </a:r>
            <a:r>
              <a:rPr sz="2100" spc="-90" dirty="0">
                <a:solidFill>
                  <a:srgbClr val="24292F">
                    <a:alpha val="100000"/>
                  </a:srgbClr>
                </a:solidFill>
                <a:latin typeface="Wingdings"/>
                <a:ea typeface="Wingdings"/>
                <a:cs typeface="Wingdings"/>
              </a:rPr>
              <a:t></a:t>
            </a:r>
            <a:r>
              <a:rPr sz="2100" spc="-90" dirty="0">
                <a:solidFill>
                  <a:srgbClr val="24292F">
                    <a:alpha val="100000"/>
                  </a:srgbClr>
                </a:solidFill>
                <a:latin typeface="Microsoft YaHei"/>
                <a:ea typeface="Microsoft YaHei"/>
                <a:cs typeface="Microsoft YaHei"/>
              </a:rPr>
              <a:t>进行正态分布归⼀化后可以看到明显的</a:t>
            </a:r>
            <a:r>
              <a:rPr sz="2100" spc="-90" dirty="0">
                <a:solidFill>
                  <a:srgbClr val="24292F">
                    <a:alpha val="100000"/>
                  </a:srgbClr>
                </a:solidFill>
                <a:latin typeface="Wingdings"/>
                <a:ea typeface="Wingdings"/>
                <a:cs typeface="Wingdings"/>
              </a:rPr>
              <a:t></a:t>
            </a:r>
            <a:r>
              <a:rPr sz="2100" spc="-90" dirty="0">
                <a:solidFill>
                  <a:srgbClr val="24292F">
                    <a:alpha val="100000"/>
                  </a:srgbClr>
                </a:solidFill>
                <a:latin typeface="Microsoft YaHei"/>
                <a:ea typeface="Microsoft YaHei"/>
                <a:cs typeface="Microsoft YaHei"/>
              </a:rPr>
              <a:t>肘部</a:t>
            </a:r>
            <a:r>
              <a:rPr sz="2100" spc="-90" dirty="0">
                <a:solidFill>
                  <a:srgbClr val="24292F">
                    <a:alpha val="100000"/>
                  </a:srgbClr>
                </a:solidFill>
                <a:latin typeface="Wingdings"/>
                <a:ea typeface="Wingdings"/>
                <a:cs typeface="Wingdings"/>
              </a:rPr>
              <a:t></a:t>
            </a:r>
            <a:r>
              <a:rPr sz="2100" spc="-90" dirty="0">
                <a:solidFill>
                  <a:srgbClr val="24292F">
                    <a:alpha val="100000"/>
                  </a:srgbClr>
                </a:solidFill>
                <a:latin typeface="Microsoft YaHei"/>
                <a:ea typeface="Microsoft YaHei"/>
                <a:cs typeface="Microsoft YaHei"/>
              </a:rPr>
              <a:t>，  但此时聚类</a:t>
            </a:r>
            <a:r>
              <a:rPr sz="2100" spc="-40" dirty="0">
                <a:solidFill>
                  <a:srgbClr val="24292F">
                    <a:alpha val="100000"/>
                  </a:srgbClr>
                </a:solidFill>
                <a:latin typeface="Microsoft YaHei"/>
                <a:ea typeface="Microsoft YaHei"/>
                <a:cs typeface="Microsoft YaHei"/>
              </a:rPr>
              <a:t>结</a:t>
            </a:r>
            <a:endParaRPr lang="Microsoft YaHei" altLang="Microsoft YaHei" sz="2100" dirty="0"/>
          </a:p>
          <a:p>
            <a:pPr marL="14633" algn="l" rtl="0" eaLnBrk="0">
              <a:lnSpc>
                <a:spcPts val="3225"/>
              </a:lnSpc>
              <a:tabLst/>
            </a:pPr>
            <a:r>
              <a:rPr sz="2100" spc="10" dirty="0">
                <a:solidFill>
                  <a:srgbClr val="24292F">
                    <a:alpha val="100000"/>
                  </a:srgbClr>
                </a:solidFill>
                <a:latin typeface="Microsoft YaHei"/>
                <a:ea typeface="Microsoft YaHei"/>
                <a:cs typeface="Microsoft YaHei"/>
              </a:rPr>
              <a:t>果高度指向这个特征，  并</a:t>
            </a:r>
            <a:r>
              <a:rPr sz="2100" spc="0" dirty="0">
                <a:solidFill>
                  <a:srgbClr val="24292F">
                    <a:alpha val="100000"/>
                  </a:srgbClr>
                </a:solidFill>
                <a:latin typeface="Microsoft YaHei"/>
                <a:ea typeface="Microsoft YaHei"/>
                <a:cs typeface="Microsoft YaHei"/>
              </a:rPr>
              <a:t>不符合实验预期。</a:t>
            </a:r>
            <a:endParaRPr lang="Microsoft YaHei" altLang="Microsoft YaHei" sz="2100" dirty="0"/>
          </a:p>
          <a:p>
            <a:pPr algn="l" rtl="0" eaLnBrk="0">
              <a:lnSpc>
                <a:spcPct val="120000"/>
              </a:lnSpc>
              <a:tabLst/>
            </a:pPr>
            <a:endParaRPr lang="Arial" altLang="Arial" sz="1000" dirty="0"/>
          </a:p>
          <a:p>
            <a:pPr marL="12700" algn="l" rtl="0" eaLnBrk="0">
              <a:lnSpc>
                <a:spcPts val="2594"/>
              </a:lnSpc>
              <a:spcBef>
                <a:spcPts val="637"/>
              </a:spcBef>
              <a:tabLst/>
            </a:pPr>
            <a:r>
              <a:rPr sz="2100" spc="-50" dirty="0">
                <a:solidFill>
                  <a:srgbClr val="24292F">
                    <a:alpha val="100000"/>
                  </a:srgbClr>
                </a:solidFill>
                <a:latin typeface="Microsoft YaHei"/>
                <a:ea typeface="Microsoft YaHei"/>
                <a:cs typeface="Microsoft YaHei"/>
              </a:rPr>
              <a:t>右图为将</a:t>
            </a:r>
            <a:r>
              <a:rPr sz="2100" spc="-50" dirty="0">
                <a:solidFill>
                  <a:srgbClr val="24292F">
                    <a:alpha val="100000"/>
                  </a:srgbClr>
                </a:solidFill>
                <a:latin typeface="Wingdings"/>
                <a:ea typeface="Wingdings"/>
                <a:cs typeface="Wingdings"/>
              </a:rPr>
              <a:t></a:t>
            </a:r>
            <a:r>
              <a:rPr sz="2100" spc="-50" dirty="0">
                <a:solidFill>
                  <a:srgbClr val="24292F">
                    <a:alpha val="100000"/>
                  </a:srgbClr>
                </a:solidFill>
                <a:latin typeface="Microsoft YaHei"/>
                <a:ea typeface="Microsoft YaHei"/>
                <a:cs typeface="Microsoft YaHei"/>
              </a:rPr>
              <a:t>评分</a:t>
            </a:r>
            <a:r>
              <a:rPr sz="2100" spc="-50" dirty="0">
                <a:solidFill>
                  <a:srgbClr val="24292F">
                    <a:alpha val="100000"/>
                  </a:srgbClr>
                </a:solidFill>
                <a:latin typeface="Wingdings"/>
                <a:ea typeface="Wingdings"/>
                <a:cs typeface="Wingdings"/>
              </a:rPr>
              <a:t></a:t>
            </a:r>
            <a:r>
              <a:rPr sz="2100" spc="-50" dirty="0">
                <a:solidFill>
                  <a:srgbClr val="24292F">
                    <a:alpha val="100000"/>
                  </a:srgbClr>
                </a:solidFill>
                <a:latin typeface="Microsoft YaHei"/>
                <a:ea typeface="Microsoft YaHei"/>
                <a:cs typeface="Microsoft YaHei"/>
              </a:rPr>
              <a:t>进行正态分布归⼀化后的 clusters-in</a:t>
            </a:r>
            <a:r>
              <a:rPr sz="2100" spc="-40" dirty="0">
                <a:solidFill>
                  <a:srgbClr val="24292F">
                    <a:alpha val="100000"/>
                  </a:srgbClr>
                </a:solidFill>
                <a:latin typeface="Microsoft YaHei"/>
                <a:ea typeface="Microsoft YaHei"/>
                <a:cs typeface="Microsoft YaHei"/>
              </a:rPr>
              <a:t>e</a:t>
            </a:r>
            <a:r>
              <a:rPr sz="2100" spc="0" dirty="0">
                <a:solidFill>
                  <a:srgbClr val="24292F">
                    <a:alpha val="100000"/>
                  </a:srgbClr>
                </a:solidFill>
                <a:latin typeface="Microsoft YaHei"/>
                <a:ea typeface="Microsoft YaHei"/>
                <a:cs typeface="Microsoft YaHei"/>
              </a:rPr>
              <a:t>rtia</a:t>
            </a:r>
            <a:r>
              <a:rPr sz="2100" spc="-50" dirty="0">
                <a:solidFill>
                  <a:srgbClr val="24292F">
                    <a:alpha val="100000"/>
                  </a:srgbClr>
                </a:solidFill>
                <a:latin typeface="Microsoft YaHei"/>
                <a:ea typeface="Microsoft YaHei"/>
                <a:cs typeface="Microsoft YaHei"/>
              </a:rPr>
              <a:t> 图。</a:t>
            </a:r>
            <a:endParaRPr lang="Microsoft YaHei" altLang="Microsoft YaHei" sz="2100" dirty="0"/>
          </a:p>
          <a:p>
            <a:pPr algn="l" rtl="0" eaLnBrk="0">
              <a:lnSpc>
                <a:spcPct val="100000"/>
              </a:lnSpc>
              <a:tabLst/>
            </a:pPr>
            <a:endParaRPr lang="Arial" altLang="Arial" sz="1000" dirty="0"/>
          </a:p>
          <a:p>
            <a:pPr algn="l" rtl="0" eaLnBrk="0">
              <a:lnSpc>
                <a:spcPct val="105000"/>
              </a:lnSpc>
              <a:tabLst/>
            </a:pPr>
            <a:endParaRPr lang="Arial" altLang="Arial" sz="500" dirty="0"/>
          </a:p>
          <a:p>
            <a:pPr marL="17672" algn="l" rtl="0" eaLnBrk="0">
              <a:lnSpc>
                <a:spcPts val="2594"/>
              </a:lnSpc>
              <a:tabLst/>
            </a:pPr>
            <a:r>
              <a:rPr sz="2100" spc="-20" dirty="0">
                <a:solidFill>
                  <a:srgbClr val="24292F">
                    <a:alpha val="100000"/>
                  </a:srgbClr>
                </a:solidFill>
                <a:latin typeface="Microsoft YaHei"/>
                <a:ea typeface="Microsoft YaHei"/>
                <a:cs typeface="Microsoft YaHei"/>
              </a:rPr>
              <a:t>注意到 cl</a:t>
            </a:r>
            <a:r>
              <a:rPr sz="2100" spc="0" dirty="0">
                <a:solidFill>
                  <a:srgbClr val="24292F">
                    <a:alpha val="100000"/>
                  </a:srgbClr>
                </a:solidFill>
                <a:latin typeface="Microsoft YaHei"/>
                <a:ea typeface="Microsoft YaHei"/>
                <a:cs typeface="Microsoft YaHei"/>
              </a:rPr>
              <a:t>uster</a:t>
            </a:r>
            <a:r>
              <a:rPr sz="2100" spc="-20" dirty="0">
                <a:solidFill>
                  <a:srgbClr val="24292F">
                    <a:alpha val="100000"/>
                  </a:srgbClr>
                </a:solidFill>
                <a:latin typeface="Microsoft YaHei"/>
                <a:ea typeface="Microsoft YaHei"/>
                <a:cs typeface="Microsoft YaHei"/>
              </a:rPr>
              <a:t>=4 为明显肘部，  使用该参数聚类可得到如下的各 </a:t>
            </a:r>
            <a:r>
              <a:rPr sz="2100" spc="0" dirty="0">
                <a:solidFill>
                  <a:srgbClr val="24292F">
                    <a:alpha val="100000"/>
                  </a:srgbClr>
                </a:solidFill>
                <a:latin typeface="Microsoft YaHei"/>
                <a:ea typeface="Microsoft YaHei"/>
                <a:cs typeface="Microsoft YaHei"/>
              </a:rPr>
              <a:t>cluster</a:t>
            </a:r>
            <a:r>
              <a:rPr sz="2100" spc="-20" dirty="0">
                <a:solidFill>
                  <a:srgbClr val="24292F">
                    <a:alpha val="100000"/>
                  </a:srgbClr>
                </a:solidFill>
                <a:latin typeface="Microsoft YaHei"/>
                <a:ea typeface="Microsoft YaHei"/>
                <a:cs typeface="Microsoft YaHei"/>
              </a:rPr>
              <a:t> 评分分布：</a:t>
            </a:r>
            <a:endParaRPr lang="Microsoft YaHei" altLang="Microsoft YaHei" sz="2100" dirty="0"/>
          </a:p>
        </p:txBody>
      </p:sp>
      <p:pic>
        <p:nvPicPr>
          <p:cNvPr id="22" name="picture 22"/>
          <p:cNvPicPr>
            <a:picLocks noChangeAspect="1"/>
          </p:cNvPicPr>
          <p:nvPr/>
        </p:nvPicPr>
        <p:blipFill>
          <a:blip r:embed="rId2"/>
          <a:stretch>
            <a:fillRect/>
          </a:stretch>
        </p:blipFill>
        <p:spPr>
          <a:xfrm rot="21600000">
            <a:off x="6124575" y="2476500"/>
            <a:ext cx="4762500" cy="3343275"/>
          </a:xfrm>
          <a:prstGeom prst="rect">
            <a:avLst/>
          </a:prstGeom>
        </p:spPr>
      </p:pic>
      <p:pic>
        <p:nvPicPr>
          <p:cNvPr id="23" name="picture 23"/>
          <p:cNvPicPr>
            <a:picLocks noChangeAspect="1"/>
          </p:cNvPicPr>
          <p:nvPr/>
        </p:nvPicPr>
        <p:blipFill>
          <a:blip r:embed="rId3"/>
          <a:stretch>
            <a:fillRect/>
          </a:stretch>
        </p:blipFill>
        <p:spPr>
          <a:xfrm rot="21600000">
            <a:off x="1304925" y="2686050"/>
            <a:ext cx="4762500" cy="3133725"/>
          </a:xfrm>
          <a:prstGeom prst="rect">
            <a:avLst/>
          </a:prstGeom>
        </p:spPr>
      </p:pic>
      <p:sp>
        <p:nvSpPr>
          <p:cNvPr id="24" name="textbox 24"/>
          <p:cNvSpPr/>
          <p:nvPr/>
        </p:nvSpPr>
        <p:spPr>
          <a:xfrm>
            <a:off x="749928" y="6115608"/>
            <a:ext cx="10013950" cy="354965"/>
          </a:xfrm>
          <a:prstGeom prst="rect">
            <a:avLst/>
          </a:prstGeom>
        </p:spPr>
        <p:txBody>
          <a:bodyPr vert="horz" wrap="square" lIns="0" tIns="0" rIns="0" bIns="0"/>
          <a:lstStyle/>
          <a:p>
            <a:pPr algn="l" rtl="0" eaLnBrk="0">
              <a:lnSpc>
                <a:spcPct val="83341"/>
              </a:lnSpc>
              <a:tabLst/>
            </a:pPr>
            <a:endParaRPr lang="Arial" altLang="Arial" sz="100" dirty="0"/>
          </a:p>
          <a:p>
            <a:pPr marL="12700" algn="l" rtl="0" eaLnBrk="0">
              <a:lnSpc>
                <a:spcPts val="2594"/>
              </a:lnSpc>
              <a:tabLst/>
            </a:pPr>
            <a:r>
              <a:rPr sz="2100" spc="-50" dirty="0">
                <a:solidFill>
                  <a:srgbClr val="24292F">
                    <a:alpha val="100000"/>
                  </a:srgbClr>
                </a:solidFill>
                <a:latin typeface="Microsoft YaHei"/>
                <a:ea typeface="Microsoft YaHei"/>
                <a:cs typeface="Microsoft YaHei"/>
              </a:rPr>
              <a:t>可见此时 clu</a:t>
            </a:r>
            <a:r>
              <a:rPr sz="2100" spc="-20" dirty="0">
                <a:solidFill>
                  <a:srgbClr val="24292F">
                    <a:alpha val="100000"/>
                  </a:srgbClr>
                </a:solidFill>
                <a:latin typeface="Microsoft YaHei"/>
                <a:ea typeface="Microsoft YaHei"/>
                <a:cs typeface="Microsoft YaHei"/>
              </a:rPr>
              <a:t>s</a:t>
            </a:r>
            <a:r>
              <a:rPr sz="2100" spc="0" dirty="0">
                <a:solidFill>
                  <a:srgbClr val="24292F">
                    <a:alpha val="100000"/>
                  </a:srgbClr>
                </a:solidFill>
                <a:latin typeface="Microsoft YaHei"/>
                <a:ea typeface="Microsoft YaHei"/>
                <a:cs typeface="Microsoft YaHei"/>
              </a:rPr>
              <a:t>ter</a:t>
            </a:r>
            <a:r>
              <a:rPr sz="2100" spc="-50" dirty="0">
                <a:solidFill>
                  <a:srgbClr val="24292F">
                    <a:alpha val="100000"/>
                  </a:srgbClr>
                </a:solidFill>
                <a:latin typeface="Microsoft YaHei"/>
                <a:ea typeface="Microsoft YaHei"/>
                <a:cs typeface="Microsoft YaHei"/>
              </a:rPr>
              <a:t> 基本上是按照评分进行划分，  完全忽略掉了其他信息，  并不可取。</a:t>
            </a:r>
            <a:endParaRPr lang="Microsoft YaHei" altLang="Microsoft YaHei" sz="21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5"/>
          <p:cNvSpPr/>
          <p:nvPr/>
        </p:nvSpPr>
        <p:spPr>
          <a:xfrm>
            <a:off x="742843" y="416035"/>
            <a:ext cx="10232390" cy="3191510"/>
          </a:xfrm>
          <a:prstGeom prst="rect">
            <a:avLst/>
          </a:prstGeom>
        </p:spPr>
        <p:txBody>
          <a:bodyPr vert="horz" wrap="square" lIns="0" tIns="0" rIns="0" bIns="0"/>
          <a:lstStyle/>
          <a:p>
            <a:pPr algn="l" rtl="0" eaLnBrk="0">
              <a:lnSpc>
                <a:spcPct val="83341"/>
              </a:lnSpc>
              <a:tabLst/>
            </a:pPr>
            <a:endParaRPr lang="Arial" altLang="Arial" sz="100" dirty="0"/>
          </a:p>
          <a:p>
            <a:pPr marL="12700" algn="l" rtl="0" eaLnBrk="0">
              <a:lnSpc>
                <a:spcPts val="2724"/>
              </a:lnSpc>
              <a:tabLst/>
            </a:pPr>
            <a:r>
              <a:rPr sz="2200" spc="80" dirty="0">
                <a:solidFill>
                  <a:srgbClr val="24292F">
                    <a:alpha val="100000"/>
                  </a:srgbClr>
                </a:solidFill>
                <a:latin typeface="Microsoft YaHei"/>
                <a:ea typeface="Microsoft YaHei"/>
                <a:cs typeface="Microsoft YaHei"/>
              </a:rPr>
              <a:t>使用最佳簇数量进行</a:t>
            </a:r>
            <a:r>
              <a:rPr sz="2200" spc="0" dirty="0">
                <a:solidFill>
                  <a:srgbClr val="24292F">
                    <a:alpha val="100000"/>
                  </a:srgbClr>
                </a:solidFill>
                <a:latin typeface="Microsoft YaHei"/>
                <a:ea typeface="Microsoft YaHei"/>
                <a:cs typeface="Microsoft YaHei"/>
              </a:rPr>
              <a:t>K</a:t>
            </a:r>
            <a:r>
              <a:rPr sz="2200" spc="80" dirty="0">
                <a:solidFill>
                  <a:srgbClr val="24292F">
                    <a:alpha val="100000"/>
                  </a:srgbClr>
                </a:solidFill>
                <a:latin typeface="Microsoft YaHei"/>
                <a:ea typeface="Microsoft YaHei"/>
                <a:cs typeface="Microsoft YaHei"/>
              </a:rPr>
              <a:t>-</a:t>
            </a:r>
            <a:r>
              <a:rPr sz="2200" spc="0" dirty="0">
                <a:solidFill>
                  <a:srgbClr val="24292F">
                    <a:alpha val="100000"/>
                  </a:srgbClr>
                </a:solidFill>
                <a:latin typeface="Microsoft YaHei"/>
                <a:ea typeface="Microsoft YaHei"/>
                <a:cs typeface="Microsoft YaHei"/>
              </a:rPr>
              <a:t>means</a:t>
            </a:r>
            <a:r>
              <a:rPr sz="2200" spc="80" dirty="0">
                <a:solidFill>
                  <a:srgbClr val="24292F">
                    <a:alpha val="100000"/>
                  </a:srgbClr>
                </a:solidFill>
                <a:latin typeface="Microsoft YaHei"/>
                <a:ea typeface="Microsoft YaHei"/>
                <a:cs typeface="Microsoft YaHei"/>
              </a:rPr>
              <a:t>聚</a:t>
            </a:r>
            <a:r>
              <a:rPr sz="2200" spc="20" dirty="0">
                <a:solidFill>
                  <a:srgbClr val="24292F">
                    <a:alpha val="100000"/>
                  </a:srgbClr>
                </a:solidFill>
                <a:latin typeface="Microsoft YaHei"/>
                <a:ea typeface="Microsoft YaHei"/>
                <a:cs typeface="Microsoft YaHei"/>
              </a:rPr>
              <a:t>类</a:t>
            </a:r>
            <a:endParaRPr lang="Microsoft YaHei" altLang="Microsoft YaHei" sz="2200" dirty="0"/>
          </a:p>
          <a:p>
            <a:pPr marL="16194" algn="l" rtl="0" eaLnBrk="0">
              <a:lnSpc>
                <a:spcPts val="2594"/>
              </a:lnSpc>
              <a:spcBef>
                <a:spcPts val="1579"/>
              </a:spcBef>
              <a:tabLst/>
            </a:pPr>
            <a:r>
              <a:rPr sz="2100" spc="-60" dirty="0">
                <a:solidFill>
                  <a:srgbClr val="24292F">
                    <a:alpha val="100000"/>
                  </a:srgbClr>
                </a:solidFill>
                <a:latin typeface="Microsoft YaHei"/>
                <a:ea typeface="Microsoft YaHei"/>
                <a:cs typeface="Microsoft YaHei"/>
              </a:rPr>
              <a:t>调用sklearn的Kmea</a:t>
            </a:r>
            <a:r>
              <a:rPr sz="2100" spc="-40" dirty="0">
                <a:solidFill>
                  <a:srgbClr val="24292F">
                    <a:alpha val="100000"/>
                  </a:srgbClr>
                </a:solidFill>
                <a:latin typeface="Microsoft YaHei"/>
                <a:ea typeface="Microsoft YaHei"/>
                <a:cs typeface="Microsoft YaHei"/>
              </a:rPr>
              <a:t>n</a:t>
            </a:r>
            <a:r>
              <a:rPr sz="2100" spc="0" dirty="0">
                <a:solidFill>
                  <a:srgbClr val="24292F">
                    <a:alpha val="100000"/>
                  </a:srgbClr>
                </a:solidFill>
                <a:latin typeface="Microsoft YaHei"/>
                <a:ea typeface="Microsoft YaHei"/>
                <a:cs typeface="Microsoft YaHei"/>
              </a:rPr>
              <a:t>s</a:t>
            </a:r>
            <a:r>
              <a:rPr sz="2100" spc="-60" dirty="0">
                <a:solidFill>
                  <a:srgbClr val="24292F">
                    <a:alpha val="100000"/>
                  </a:srgbClr>
                </a:solidFill>
                <a:latin typeface="Microsoft YaHei"/>
                <a:ea typeface="Microsoft YaHei"/>
                <a:cs typeface="Microsoft YaHei"/>
              </a:rPr>
              <a:t>方法，  实现聚类，  并保存结果。</a:t>
            </a:r>
            <a:endParaRPr lang="Microsoft YaHei" altLang="Microsoft YaHei" sz="2100" dirty="0"/>
          </a:p>
          <a:p>
            <a:pPr algn="l" rtl="0" eaLnBrk="0">
              <a:lnSpc>
                <a:spcPct val="124000"/>
              </a:lnSpc>
              <a:tabLst/>
            </a:pPr>
            <a:endParaRPr lang="Arial" altLang="Arial" sz="1000" dirty="0"/>
          </a:p>
          <a:p>
            <a:pPr algn="l" rtl="0" eaLnBrk="0">
              <a:lnSpc>
                <a:spcPct val="124000"/>
              </a:lnSpc>
              <a:tabLst/>
            </a:pPr>
            <a:endParaRPr lang="Arial" altLang="Arial" sz="1000" dirty="0"/>
          </a:p>
          <a:p>
            <a:pPr marL="15600" algn="l" rtl="0" eaLnBrk="0">
              <a:lnSpc>
                <a:spcPct val="90000"/>
              </a:lnSpc>
              <a:spcBef>
                <a:spcPts val="670"/>
              </a:spcBef>
              <a:tabLst/>
            </a:pPr>
            <a:r>
              <a:rPr sz="2200" spc="70" dirty="0">
                <a:solidFill>
                  <a:srgbClr val="24292F">
                    <a:alpha val="100000"/>
                  </a:srgbClr>
                </a:solidFill>
                <a:latin typeface="Microsoft YaHei"/>
                <a:ea typeface="Microsoft YaHei"/>
                <a:cs typeface="Microsoft YaHei"/>
              </a:rPr>
              <a:t>分析聚类结</a:t>
            </a:r>
            <a:r>
              <a:rPr sz="2200" spc="60" dirty="0">
                <a:solidFill>
                  <a:srgbClr val="24292F">
                    <a:alpha val="100000"/>
                  </a:srgbClr>
                </a:solidFill>
                <a:latin typeface="Microsoft YaHei"/>
                <a:ea typeface="Microsoft YaHei"/>
                <a:cs typeface="Microsoft YaHei"/>
              </a:rPr>
              <a:t>果</a:t>
            </a:r>
            <a:endParaRPr lang="Microsoft YaHei" altLang="Microsoft YaHei" sz="2200" dirty="0"/>
          </a:p>
          <a:p>
            <a:pPr algn="l" rtl="0" eaLnBrk="0">
              <a:lnSpc>
                <a:spcPct val="107000"/>
              </a:lnSpc>
              <a:tabLst/>
            </a:pPr>
            <a:endParaRPr lang="Arial" altLang="Arial" sz="1000" dirty="0"/>
          </a:p>
          <a:p>
            <a:pPr marL="16194" algn="l" rtl="0" eaLnBrk="0">
              <a:lnSpc>
                <a:spcPct val="94000"/>
              </a:lnSpc>
              <a:spcBef>
                <a:spcPts val="639"/>
              </a:spcBef>
              <a:tabLst/>
            </a:pPr>
            <a:r>
              <a:rPr sz="2100" spc="10" dirty="0">
                <a:solidFill>
                  <a:srgbClr val="24292F">
                    <a:alpha val="100000"/>
                  </a:srgbClr>
                </a:solidFill>
                <a:latin typeface="Microsoft YaHei"/>
                <a:ea typeface="Microsoft YaHei"/>
                <a:cs typeface="Microsoft YaHei"/>
              </a:rPr>
              <a:t>参考作业说明</a:t>
            </a:r>
            <a:r>
              <a:rPr sz="2100" spc="0" dirty="0">
                <a:solidFill>
                  <a:srgbClr val="24292F">
                    <a:alpha val="100000"/>
                  </a:srgbClr>
                </a:solidFill>
                <a:latin typeface="Microsoft YaHei"/>
                <a:ea typeface="Microsoft YaHei"/>
                <a:cs typeface="Microsoft YaHei"/>
              </a:rPr>
              <a:t>中的格式，  打印聚类结果。</a:t>
            </a:r>
            <a:endParaRPr lang="Microsoft YaHei" altLang="Microsoft YaHei" sz="2100" dirty="0"/>
          </a:p>
          <a:p>
            <a:pPr algn="l" rtl="0" eaLnBrk="0">
              <a:lnSpc>
                <a:spcPct val="110000"/>
              </a:lnSpc>
              <a:tabLst/>
            </a:pPr>
            <a:endParaRPr lang="Arial" altLang="Arial" sz="800" dirty="0"/>
          </a:p>
          <a:p>
            <a:pPr marL="31110" indent="-14916" algn="l" rtl="0" eaLnBrk="0">
              <a:lnSpc>
                <a:spcPct val="132000"/>
              </a:lnSpc>
              <a:spcBef>
                <a:spcPts val="7"/>
              </a:spcBef>
              <a:tabLst/>
            </a:pPr>
            <a:r>
              <a:rPr sz="2100" spc="-40" dirty="0">
                <a:solidFill>
                  <a:srgbClr val="24292F">
                    <a:alpha val="100000"/>
                  </a:srgbClr>
                </a:solidFill>
                <a:latin typeface="Microsoft YaHei"/>
                <a:ea typeface="Microsoft YaHei"/>
                <a:cs typeface="Microsoft YaHei"/>
              </a:rPr>
              <a:t>绘制各c</a:t>
            </a:r>
            <a:r>
              <a:rPr sz="2100" spc="-20" dirty="0">
                <a:solidFill>
                  <a:srgbClr val="24292F">
                    <a:alpha val="100000"/>
                  </a:srgbClr>
                </a:solidFill>
                <a:latin typeface="Microsoft YaHei"/>
                <a:ea typeface="Microsoft YaHei"/>
                <a:cs typeface="Microsoft YaHei"/>
              </a:rPr>
              <a:t>l</a:t>
            </a:r>
            <a:r>
              <a:rPr sz="2100" spc="0" dirty="0">
                <a:solidFill>
                  <a:srgbClr val="24292F">
                    <a:alpha val="100000"/>
                  </a:srgbClr>
                </a:solidFill>
                <a:latin typeface="Microsoft YaHei"/>
                <a:ea typeface="Microsoft YaHei"/>
                <a:cs typeface="Microsoft YaHei"/>
              </a:rPr>
              <a:t>uster</a:t>
            </a:r>
            <a:r>
              <a:rPr sz="2100" spc="-40" dirty="0">
                <a:solidFill>
                  <a:srgbClr val="24292F">
                    <a:alpha val="100000"/>
                  </a:srgbClr>
                </a:solidFill>
                <a:latin typeface="Microsoft YaHei"/>
                <a:ea typeface="Microsoft YaHei"/>
                <a:cs typeface="Microsoft YaHei"/>
              </a:rPr>
              <a:t>的电影数目，  可知</a:t>
            </a:r>
            <a:r>
              <a:rPr sz="2100" spc="0" dirty="0">
                <a:solidFill>
                  <a:srgbClr val="24292F">
                    <a:alpha val="100000"/>
                  </a:srgbClr>
                </a:solidFill>
                <a:latin typeface="Microsoft YaHei"/>
                <a:ea typeface="Microsoft YaHei"/>
                <a:cs typeface="Microsoft YaHei"/>
              </a:rPr>
              <a:t>cluster</a:t>
            </a:r>
            <a:r>
              <a:rPr sz="2100" spc="-40" dirty="0">
                <a:solidFill>
                  <a:srgbClr val="24292F">
                    <a:alpha val="100000"/>
                  </a:srgbClr>
                </a:solidFill>
                <a:latin typeface="Microsoft YaHei"/>
                <a:ea typeface="Microsoft YaHei"/>
                <a:cs typeface="Microsoft YaHei"/>
              </a:rPr>
              <a:t>中影片数目分布比较不均匀，  第2 、5类数目较</a:t>
            </a:r>
            <a:r>
              <a:rPr sz="2100" spc="0" dirty="0">
                <a:solidFill>
                  <a:srgbClr val="24292F">
                    <a:alpha val="100000"/>
                  </a:srgbClr>
                </a:solidFill>
                <a:latin typeface="Microsoft YaHei"/>
                <a:ea typeface="Microsoft YaHei"/>
                <a:cs typeface="Microsoft YaHei"/>
              </a:rPr>
              <a:t> </a:t>
            </a:r>
            <a:r>
              <a:rPr sz="2100" spc="-50" dirty="0">
                <a:solidFill>
                  <a:srgbClr val="24292F">
                    <a:alpha val="100000"/>
                  </a:srgbClr>
                </a:solidFill>
                <a:latin typeface="Microsoft YaHei"/>
                <a:ea typeface="Microsoft YaHei"/>
                <a:cs typeface="Microsoft YaHei"/>
              </a:rPr>
              <a:t>多，  第6类数目较少</a:t>
            </a:r>
            <a:r>
              <a:rPr sz="2100" spc="-40" dirty="0">
                <a:solidFill>
                  <a:srgbClr val="24292F">
                    <a:alpha val="100000"/>
                  </a:srgbClr>
                </a:solidFill>
                <a:latin typeface="Microsoft YaHei"/>
                <a:ea typeface="Microsoft YaHei"/>
                <a:cs typeface="Microsoft YaHei"/>
              </a:rPr>
              <a:t>。</a:t>
            </a:r>
            <a:endParaRPr lang="Microsoft YaHei" altLang="Microsoft YaHei" sz="2100" dirty="0"/>
          </a:p>
        </p:txBody>
      </p:sp>
      <p:pic>
        <p:nvPicPr>
          <p:cNvPr id="26" name="picture 26"/>
          <p:cNvPicPr>
            <a:picLocks noChangeAspect="1"/>
          </p:cNvPicPr>
          <p:nvPr/>
        </p:nvPicPr>
        <p:blipFill>
          <a:blip r:embed="rId2"/>
          <a:stretch>
            <a:fillRect/>
          </a:stretch>
        </p:blipFill>
        <p:spPr>
          <a:xfrm rot="21600000">
            <a:off x="752475" y="3790950"/>
            <a:ext cx="3800475" cy="25431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7"/>
          <p:cNvPicPr>
            <a:picLocks noChangeAspect="1"/>
          </p:cNvPicPr>
          <p:nvPr/>
        </p:nvPicPr>
        <p:blipFill>
          <a:blip r:embed="rId2"/>
          <a:stretch>
            <a:fillRect/>
          </a:stretch>
        </p:blipFill>
        <p:spPr>
          <a:xfrm rot="21600000">
            <a:off x="828675" y="2952750"/>
            <a:ext cx="5238750" cy="2800350"/>
          </a:xfrm>
          <a:prstGeom prst="rect">
            <a:avLst/>
          </a:prstGeom>
        </p:spPr>
      </p:pic>
      <p:pic>
        <p:nvPicPr>
          <p:cNvPr id="28" name="picture 28"/>
          <p:cNvPicPr>
            <a:picLocks noChangeAspect="1"/>
          </p:cNvPicPr>
          <p:nvPr/>
        </p:nvPicPr>
        <p:blipFill>
          <a:blip r:embed="rId3"/>
          <a:stretch>
            <a:fillRect/>
          </a:stretch>
        </p:blipFill>
        <p:spPr>
          <a:xfrm rot="21600000">
            <a:off x="6124575" y="2952750"/>
            <a:ext cx="5238750" cy="2800350"/>
          </a:xfrm>
          <a:prstGeom prst="rect">
            <a:avLst/>
          </a:prstGeom>
        </p:spPr>
      </p:pic>
      <p:sp>
        <p:nvSpPr>
          <p:cNvPr id="29" name="textbox 29"/>
          <p:cNvSpPr/>
          <p:nvPr/>
        </p:nvSpPr>
        <p:spPr>
          <a:xfrm>
            <a:off x="744404" y="1473085"/>
            <a:ext cx="10520044" cy="1292860"/>
          </a:xfrm>
          <a:prstGeom prst="rect">
            <a:avLst/>
          </a:prstGeom>
        </p:spPr>
        <p:txBody>
          <a:bodyPr vert="horz" wrap="square" lIns="0" tIns="0" rIns="0" bIns="0"/>
          <a:lstStyle/>
          <a:p>
            <a:pPr algn="l" rtl="0" eaLnBrk="0">
              <a:lnSpc>
                <a:spcPct val="75305"/>
              </a:lnSpc>
              <a:tabLst/>
            </a:pPr>
            <a:endParaRPr lang="Arial" altLang="Arial" sz="100" dirty="0"/>
          </a:p>
          <a:p>
            <a:pPr marL="19881" algn="l" rtl="0" eaLnBrk="0">
              <a:lnSpc>
                <a:spcPct val="90000"/>
              </a:lnSpc>
              <a:tabLst/>
            </a:pPr>
            <a:r>
              <a:rPr sz="2100" spc="60" dirty="0">
                <a:solidFill>
                  <a:srgbClr val="24292F">
                    <a:alpha val="100000"/>
                  </a:srgbClr>
                </a:solidFill>
                <a:latin typeface="Microsoft YaHei"/>
                <a:ea typeface="Microsoft YaHei"/>
                <a:cs typeface="Microsoft YaHei"/>
              </a:rPr>
              <a:t>型分布图</a:t>
            </a:r>
            <a:r>
              <a:rPr sz="2100" spc="50" dirty="0">
                <a:solidFill>
                  <a:srgbClr val="24292F">
                    <a:alpha val="100000"/>
                  </a:srgbClr>
                </a:solidFill>
                <a:latin typeface="Microsoft YaHei"/>
                <a:ea typeface="Microsoft YaHei"/>
                <a:cs typeface="Microsoft YaHei"/>
              </a:rPr>
              <a:t>。</a:t>
            </a:r>
            <a:endParaRPr lang="Microsoft YaHei" altLang="Microsoft YaHei" sz="2100" dirty="0"/>
          </a:p>
          <a:p>
            <a:pPr algn="l" rtl="0" eaLnBrk="0">
              <a:lnSpc>
                <a:spcPct val="105000"/>
              </a:lnSpc>
              <a:tabLst/>
            </a:pPr>
            <a:endParaRPr lang="Arial" altLang="Arial" sz="800" dirty="0"/>
          </a:p>
          <a:p>
            <a:pPr algn="l" rtl="0" eaLnBrk="0">
              <a:lnSpc>
                <a:spcPct val="6879"/>
              </a:lnSpc>
              <a:tabLst/>
            </a:pPr>
            <a:endParaRPr lang="Arial" altLang="Arial" sz="100" dirty="0"/>
          </a:p>
          <a:p>
            <a:pPr marL="12700" indent="5524" algn="l" rtl="0" eaLnBrk="0">
              <a:lnSpc>
                <a:spcPct val="133000"/>
              </a:lnSpc>
              <a:tabLst/>
            </a:pPr>
            <a:r>
              <a:rPr sz="2100" spc="-20" dirty="0">
                <a:solidFill>
                  <a:srgbClr val="24292F">
                    <a:alpha val="100000"/>
                  </a:srgbClr>
                </a:solidFill>
                <a:latin typeface="Microsoft YaHei"/>
                <a:ea typeface="Microsoft YaHei"/>
                <a:cs typeface="Microsoft YaHei"/>
              </a:rPr>
              <a:t>可见c</a:t>
            </a:r>
            <a:r>
              <a:rPr sz="2100" spc="-10" dirty="0">
                <a:solidFill>
                  <a:srgbClr val="24292F">
                    <a:alpha val="100000"/>
                  </a:srgbClr>
                </a:solidFill>
                <a:latin typeface="Microsoft YaHei"/>
                <a:ea typeface="Microsoft YaHei"/>
                <a:cs typeface="Microsoft YaHei"/>
              </a:rPr>
              <a:t>l</a:t>
            </a:r>
            <a:r>
              <a:rPr sz="2100" spc="0" dirty="0">
                <a:solidFill>
                  <a:srgbClr val="24292F">
                    <a:alpha val="100000"/>
                  </a:srgbClr>
                </a:solidFill>
                <a:latin typeface="Microsoft YaHei"/>
                <a:ea typeface="Microsoft YaHei"/>
                <a:cs typeface="Microsoft YaHei"/>
              </a:rPr>
              <a:t>uster</a:t>
            </a:r>
            <a:r>
              <a:rPr sz="2100" spc="-20" dirty="0">
                <a:solidFill>
                  <a:srgbClr val="24292F">
                    <a:alpha val="100000"/>
                  </a:srgbClr>
                </a:solidFill>
                <a:latin typeface="Microsoft YaHei"/>
                <a:ea typeface="Microsoft YaHei"/>
                <a:cs typeface="Microsoft YaHei"/>
              </a:rPr>
              <a:t>0基本上都是恐怖惊悚电影，  </a:t>
            </a:r>
            <a:r>
              <a:rPr sz="2100" spc="0" dirty="0">
                <a:solidFill>
                  <a:srgbClr val="24292F">
                    <a:alpha val="100000"/>
                  </a:srgbClr>
                </a:solidFill>
                <a:latin typeface="Microsoft YaHei"/>
                <a:ea typeface="Microsoft YaHei"/>
                <a:cs typeface="Microsoft YaHei"/>
              </a:rPr>
              <a:t>cluster</a:t>
            </a:r>
            <a:r>
              <a:rPr sz="2100" spc="-20" dirty="0">
                <a:solidFill>
                  <a:srgbClr val="24292F">
                    <a:alpha val="100000"/>
                  </a:srgbClr>
                </a:solidFill>
                <a:latin typeface="Microsoft YaHei"/>
                <a:ea typeface="Microsoft YaHei"/>
                <a:cs typeface="Microsoft YaHei"/>
              </a:rPr>
              <a:t>3基本上都是动画动漫电影，  这两类聚类</a:t>
            </a:r>
            <a:r>
              <a:rPr sz="2100" spc="0" dirty="0">
                <a:solidFill>
                  <a:srgbClr val="24292F">
                    <a:alpha val="100000"/>
                  </a:srgbClr>
                </a:solidFill>
                <a:latin typeface="Microsoft YaHei"/>
                <a:ea typeface="Microsoft YaHei"/>
                <a:cs typeface="Microsoft YaHei"/>
              </a:rPr>
              <a:t> </a:t>
            </a:r>
            <a:r>
              <a:rPr sz="2100" spc="80" dirty="0">
                <a:solidFill>
                  <a:srgbClr val="24292F">
                    <a:alpha val="100000"/>
                  </a:srgbClr>
                </a:solidFill>
                <a:latin typeface="Microsoft YaHei"/>
                <a:ea typeface="Microsoft YaHei"/>
                <a:cs typeface="Microsoft YaHei"/>
              </a:rPr>
              <a:t>效果非常好</a:t>
            </a:r>
            <a:r>
              <a:rPr sz="2100" spc="20" dirty="0">
                <a:solidFill>
                  <a:srgbClr val="24292F">
                    <a:alpha val="100000"/>
                  </a:srgbClr>
                </a:solidFill>
                <a:latin typeface="Microsoft YaHei"/>
                <a:ea typeface="Microsoft YaHei"/>
                <a:cs typeface="Microsoft YaHei"/>
              </a:rPr>
              <a:t>。</a:t>
            </a:r>
            <a:endParaRPr lang="Microsoft YaHei" altLang="Microsoft YaHei" sz="2100" dirty="0"/>
          </a:p>
        </p:txBody>
      </p:sp>
      <p:sp>
        <p:nvSpPr>
          <p:cNvPr id="30" name="textbox 30"/>
          <p:cNvSpPr/>
          <p:nvPr/>
        </p:nvSpPr>
        <p:spPr>
          <a:xfrm>
            <a:off x="746337" y="1019733"/>
            <a:ext cx="10504169" cy="354965"/>
          </a:xfrm>
          <a:prstGeom prst="rect">
            <a:avLst/>
          </a:prstGeom>
        </p:spPr>
        <p:txBody>
          <a:bodyPr vert="horz" wrap="square" lIns="0" tIns="0" rIns="0" bIns="0"/>
          <a:lstStyle/>
          <a:p>
            <a:pPr algn="l" rtl="0" eaLnBrk="0">
              <a:lnSpc>
                <a:spcPct val="83341"/>
              </a:lnSpc>
              <a:tabLst/>
            </a:pPr>
            <a:endParaRPr lang="Arial" altLang="Arial" sz="100" dirty="0"/>
          </a:p>
          <a:p>
            <a:pPr marL="12700" algn="l" rtl="0" eaLnBrk="0">
              <a:lnSpc>
                <a:spcPts val="2594"/>
              </a:lnSpc>
              <a:tabLst/>
            </a:pPr>
            <a:r>
              <a:rPr sz="2100" spc="-70" dirty="0">
                <a:solidFill>
                  <a:srgbClr val="24292F">
                    <a:alpha val="100000"/>
                  </a:srgbClr>
                </a:solidFill>
                <a:latin typeface="Microsoft YaHei"/>
                <a:ea typeface="Microsoft YaHei"/>
                <a:cs typeface="Microsoft YaHei"/>
              </a:rPr>
              <a:t>对于每个cluste</a:t>
            </a:r>
            <a:r>
              <a:rPr sz="2100" spc="-60" dirty="0">
                <a:solidFill>
                  <a:srgbClr val="24292F">
                    <a:alpha val="100000"/>
                  </a:srgbClr>
                </a:solidFill>
                <a:latin typeface="Microsoft YaHei"/>
                <a:ea typeface="Microsoft YaHei"/>
                <a:cs typeface="Microsoft YaHei"/>
              </a:rPr>
              <a:t>r</a:t>
            </a:r>
            <a:r>
              <a:rPr sz="2100" spc="-70" dirty="0">
                <a:solidFill>
                  <a:srgbClr val="24292F">
                    <a:alpha val="100000"/>
                  </a:srgbClr>
                </a:solidFill>
                <a:latin typeface="Microsoft YaHei"/>
                <a:ea typeface="Microsoft YaHei"/>
                <a:cs typeface="Microsoft YaHei"/>
              </a:rPr>
              <a:t>，  将影片数小于</a:t>
            </a:r>
            <a:r>
              <a:rPr sz="2100" spc="0" dirty="0">
                <a:solidFill>
                  <a:srgbClr val="24292F">
                    <a:alpha val="100000"/>
                  </a:srgbClr>
                </a:solidFill>
                <a:latin typeface="Microsoft YaHei"/>
                <a:ea typeface="Microsoft YaHei"/>
                <a:cs typeface="Microsoft YaHei"/>
              </a:rPr>
              <a:t>cluster</a:t>
            </a:r>
            <a:r>
              <a:rPr sz="2100" spc="-70" dirty="0">
                <a:solidFill>
                  <a:srgbClr val="24292F">
                    <a:alpha val="100000"/>
                  </a:srgbClr>
                </a:solidFill>
                <a:latin typeface="Microsoft YaHei"/>
                <a:ea typeface="Microsoft YaHei"/>
                <a:cs typeface="Microsoft YaHei"/>
              </a:rPr>
              <a:t>中电影总量5%的类目定义为</a:t>
            </a:r>
            <a:r>
              <a:rPr sz="2100" spc="-70" dirty="0">
                <a:solidFill>
                  <a:srgbClr val="24292F">
                    <a:alpha val="100000"/>
                  </a:srgbClr>
                </a:solidFill>
                <a:latin typeface="Wingdings"/>
                <a:ea typeface="Wingdings"/>
                <a:cs typeface="Wingdings"/>
              </a:rPr>
              <a:t></a:t>
            </a:r>
            <a:r>
              <a:rPr sz="2100" spc="-70" dirty="0">
                <a:solidFill>
                  <a:srgbClr val="24292F">
                    <a:alpha val="100000"/>
                  </a:srgbClr>
                </a:solidFill>
                <a:latin typeface="Microsoft YaHei"/>
                <a:ea typeface="Microsoft YaHei"/>
                <a:cs typeface="Microsoft YaHei"/>
              </a:rPr>
              <a:t>其他</a:t>
            </a:r>
            <a:r>
              <a:rPr sz="2100" spc="-70" dirty="0">
                <a:solidFill>
                  <a:srgbClr val="24292F">
                    <a:alpha val="100000"/>
                  </a:srgbClr>
                </a:solidFill>
                <a:latin typeface="Wingdings"/>
                <a:ea typeface="Wingdings"/>
                <a:cs typeface="Wingdings"/>
              </a:rPr>
              <a:t></a:t>
            </a:r>
            <a:r>
              <a:rPr sz="2100" spc="-70" dirty="0">
                <a:solidFill>
                  <a:srgbClr val="24292F">
                    <a:alpha val="100000"/>
                  </a:srgbClr>
                </a:solidFill>
                <a:latin typeface="Microsoft YaHei"/>
                <a:ea typeface="Microsoft YaHei"/>
                <a:cs typeface="Microsoft YaHei"/>
              </a:rPr>
              <a:t>，  绘制影片类</a:t>
            </a:r>
            <a:endParaRPr lang="Microsoft YaHei" altLang="Microsoft YaHei"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B2D2BD-0054-19C5-5B60-D674A957EFC1}"/>
              </a:ext>
            </a:extLst>
          </p:cNvPr>
          <p:cNvSpPr>
            <a:spLocks noGrp="1"/>
          </p:cNvSpPr>
          <p:nvPr>
            <p:ph type="title"/>
          </p:nvPr>
        </p:nvSpPr>
        <p:spPr/>
        <p:txBody>
          <a:bodyPr/>
          <a:lstStyle/>
          <a:p>
            <a:r>
              <a:rPr kumimoji="1" lang="en-US" altLang="zh-CN" dirty="0"/>
              <a:t>Task 1</a:t>
            </a:r>
            <a:r>
              <a:rPr kumimoji="1" lang="zh-CN" altLang="en-US" dirty="0"/>
              <a:t>数据预处理和特征向量化</a:t>
            </a:r>
          </a:p>
        </p:txBody>
      </p:sp>
      <p:sp>
        <p:nvSpPr>
          <p:cNvPr id="3" name="内容占位符 2">
            <a:extLst>
              <a:ext uri="{FF2B5EF4-FFF2-40B4-BE49-F238E27FC236}">
                <a16:creationId xmlns:a16="http://schemas.microsoft.com/office/drawing/2014/main" id="{F2EDD9C6-7B1C-5C99-A6B4-DE1FEE35CDC5}"/>
              </a:ext>
            </a:extLst>
          </p:cNvPr>
          <p:cNvSpPr>
            <a:spLocks noGrp="1"/>
          </p:cNvSpPr>
          <p:nvPr>
            <p:ph idx="1"/>
          </p:nvPr>
        </p:nvSpPr>
        <p:spPr/>
        <p:txBody>
          <a:bodyPr/>
          <a:lstStyle/>
          <a:p>
            <a:r>
              <a:rPr kumimoji="1" lang="zh-CN" altLang="en-US" dirty="0"/>
              <a:t>哪些数据是需要的</a:t>
            </a:r>
            <a:endParaRPr kumimoji="1" lang="en-US" altLang="zh-CN" dirty="0"/>
          </a:p>
          <a:p>
            <a:pPr lvl="1"/>
            <a:r>
              <a:rPr kumimoji="1" lang="zh-CN" altLang="en-US" dirty="0">
                <a:solidFill>
                  <a:srgbClr val="00B050"/>
                </a:solidFill>
              </a:rPr>
              <a:t>类型、导演、演员、制片国家</a:t>
            </a:r>
            <a:r>
              <a:rPr kumimoji="1" lang="en-US" altLang="zh-CN" dirty="0">
                <a:solidFill>
                  <a:srgbClr val="00B050"/>
                </a:solidFill>
              </a:rPr>
              <a:t>/</a:t>
            </a:r>
            <a:r>
              <a:rPr kumimoji="1" lang="zh-CN" altLang="en-US" dirty="0">
                <a:solidFill>
                  <a:srgbClr val="00B050"/>
                </a:solidFill>
              </a:rPr>
              <a:t>地区、上映年份、评分、关键词等</a:t>
            </a:r>
            <a:endParaRPr kumimoji="1" lang="en-US" altLang="zh-CN" dirty="0">
              <a:solidFill>
                <a:srgbClr val="00B050"/>
              </a:solidFill>
            </a:endParaRPr>
          </a:p>
          <a:p>
            <a:pPr lvl="1"/>
            <a:r>
              <a:rPr kumimoji="1" lang="en-US" altLang="zh-CN" dirty="0" err="1">
                <a:solidFill>
                  <a:srgbClr val="FF0000"/>
                </a:solidFill>
              </a:rPr>
              <a:t>movieID</a:t>
            </a:r>
            <a:r>
              <a:rPr kumimoji="1" lang="zh-CN" altLang="en-US" dirty="0">
                <a:solidFill>
                  <a:srgbClr val="FF0000"/>
                </a:solidFill>
              </a:rPr>
              <a:t>、</a:t>
            </a:r>
            <a:r>
              <a:rPr kumimoji="1" lang="en-US" altLang="zh-CN" dirty="0">
                <a:solidFill>
                  <a:srgbClr val="FF0000"/>
                </a:solidFill>
              </a:rPr>
              <a:t>IMDBID</a:t>
            </a:r>
            <a:r>
              <a:rPr kumimoji="1" lang="zh-CN" altLang="en-US" dirty="0">
                <a:solidFill>
                  <a:srgbClr val="FF0000"/>
                </a:solidFill>
              </a:rPr>
              <a:t>、</a:t>
            </a:r>
            <a:r>
              <a:rPr kumimoji="1" lang="en-US" altLang="zh-CN" dirty="0" err="1">
                <a:solidFill>
                  <a:srgbClr val="FF0000"/>
                </a:solidFill>
              </a:rPr>
              <a:t>OfficialSite</a:t>
            </a:r>
            <a:endParaRPr kumimoji="1" lang="en-US" altLang="zh-CN" dirty="0">
              <a:solidFill>
                <a:srgbClr val="FF0000"/>
              </a:solidFill>
            </a:endParaRPr>
          </a:p>
          <a:p>
            <a:pPr marL="457200" lvl="1" indent="0">
              <a:buNone/>
            </a:pPr>
            <a:endParaRPr kumimoji="1" lang="en-US" altLang="zh-CN" dirty="0">
              <a:solidFill>
                <a:srgbClr val="FF0000"/>
              </a:solidFill>
            </a:endParaRPr>
          </a:p>
          <a:p>
            <a:r>
              <a:rPr kumimoji="1" lang="zh-CN" altLang="en-US" dirty="0"/>
              <a:t>不同数据应该怎么进行预处理</a:t>
            </a:r>
            <a:endParaRPr kumimoji="1" lang="en-US" altLang="zh-CN" dirty="0"/>
          </a:p>
          <a:p>
            <a:pPr lvl="1"/>
            <a:r>
              <a:rPr kumimoji="1" lang="zh-CN" altLang="en-US" dirty="0"/>
              <a:t>文本数据：分词、清洗</a:t>
            </a:r>
            <a:r>
              <a:rPr kumimoji="1" lang="en-US" altLang="zh-CN" dirty="0"/>
              <a:t>……</a:t>
            </a:r>
          </a:p>
          <a:p>
            <a:pPr lvl="1"/>
            <a:r>
              <a:rPr kumimoji="1" lang="zh-CN" altLang="en-US" dirty="0"/>
              <a:t>数值数据：标准化、归一化、异常值处理</a:t>
            </a:r>
            <a:r>
              <a:rPr kumimoji="1" lang="en-US" altLang="zh-CN" dirty="0"/>
              <a:t>……</a:t>
            </a:r>
            <a:r>
              <a:rPr kumimoji="1" lang="zh-CN" altLang="en-US" dirty="0"/>
              <a:t> </a:t>
            </a:r>
            <a:endParaRPr kumimoji="1" lang="en-US" altLang="zh-CN" dirty="0"/>
          </a:p>
          <a:p>
            <a:endParaRPr kumimoji="1" lang="zh-CN" altLang="en-US" dirty="0"/>
          </a:p>
        </p:txBody>
      </p:sp>
    </p:spTree>
    <p:extLst>
      <p:ext uri="{BB962C8B-B14F-4D97-AF65-F5344CB8AC3E}">
        <p14:creationId xmlns:p14="http://schemas.microsoft.com/office/powerpoint/2010/main" val="1216150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stretch>
            <a:fillRect/>
          </a:stretch>
        </p:blipFill>
        <p:spPr>
          <a:xfrm rot="21600000">
            <a:off x="828675" y="2257424"/>
            <a:ext cx="5238750" cy="2800350"/>
          </a:xfrm>
          <a:prstGeom prst="rect">
            <a:avLst/>
          </a:prstGeom>
        </p:spPr>
      </p:pic>
      <p:pic>
        <p:nvPicPr>
          <p:cNvPr id="32" name="picture 32"/>
          <p:cNvPicPr>
            <a:picLocks noChangeAspect="1"/>
          </p:cNvPicPr>
          <p:nvPr/>
        </p:nvPicPr>
        <p:blipFill>
          <a:blip r:embed="rId3"/>
          <a:stretch>
            <a:fillRect/>
          </a:stretch>
        </p:blipFill>
        <p:spPr>
          <a:xfrm rot="21600000">
            <a:off x="6124575" y="2266950"/>
            <a:ext cx="5238750" cy="2790824"/>
          </a:xfrm>
          <a:prstGeom prst="rect">
            <a:avLst/>
          </a:prstGeom>
        </p:spPr>
      </p:pic>
      <p:sp>
        <p:nvSpPr>
          <p:cNvPr id="33" name="textbox 33"/>
          <p:cNvSpPr/>
          <p:nvPr/>
        </p:nvSpPr>
        <p:spPr>
          <a:xfrm>
            <a:off x="746337" y="1758559"/>
            <a:ext cx="2999739" cy="327025"/>
          </a:xfrm>
          <a:prstGeom prst="rect">
            <a:avLst/>
          </a:prstGeom>
        </p:spPr>
        <p:txBody>
          <a:bodyPr vert="horz" wrap="square" lIns="0" tIns="0" rIns="0" bIns="0"/>
          <a:lstStyle/>
          <a:p>
            <a:pPr algn="l" rtl="0" eaLnBrk="0">
              <a:lnSpc>
                <a:spcPct val="85565"/>
              </a:lnSpc>
              <a:tabLst/>
            </a:pPr>
            <a:endParaRPr lang="Arial" altLang="Arial" sz="100" dirty="0"/>
          </a:p>
          <a:p>
            <a:pPr marL="12700" algn="l" rtl="0" eaLnBrk="0">
              <a:lnSpc>
                <a:spcPct val="94000"/>
              </a:lnSpc>
              <a:tabLst/>
            </a:pPr>
            <a:r>
              <a:rPr sz="2100" spc="-10" dirty="0">
                <a:solidFill>
                  <a:srgbClr val="24292F">
                    <a:alpha val="100000"/>
                  </a:srgbClr>
                </a:solidFill>
                <a:latin typeface="Microsoft YaHei"/>
                <a:ea typeface="Microsoft YaHei"/>
                <a:cs typeface="Microsoft YaHei"/>
              </a:rPr>
              <a:t>绘制影片地域分布如</a:t>
            </a:r>
            <a:r>
              <a:rPr sz="2100" spc="0" dirty="0">
                <a:solidFill>
                  <a:srgbClr val="24292F">
                    <a:alpha val="100000"/>
                  </a:srgbClr>
                </a:solidFill>
                <a:latin typeface="Microsoft YaHei"/>
                <a:ea typeface="Microsoft YaHei"/>
                <a:cs typeface="Microsoft YaHei"/>
              </a:rPr>
              <a:t>下：</a:t>
            </a:r>
            <a:endParaRPr lang="Microsoft YaHei" altLang="Microsoft YaHei" sz="21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4"/>
          <p:cNvPicPr>
            <a:picLocks noChangeAspect="1"/>
          </p:cNvPicPr>
          <p:nvPr/>
        </p:nvPicPr>
        <p:blipFill>
          <a:blip r:embed="rId2"/>
          <a:stretch>
            <a:fillRect/>
          </a:stretch>
        </p:blipFill>
        <p:spPr>
          <a:xfrm rot="21600000">
            <a:off x="752475" y="1104900"/>
            <a:ext cx="10696575" cy="2466975"/>
          </a:xfrm>
          <a:prstGeom prst="rect">
            <a:avLst/>
          </a:prstGeom>
        </p:spPr>
      </p:pic>
      <p:sp>
        <p:nvSpPr>
          <p:cNvPr id="35" name="textbox 35"/>
          <p:cNvSpPr/>
          <p:nvPr/>
        </p:nvSpPr>
        <p:spPr>
          <a:xfrm>
            <a:off x="745187" y="3858183"/>
            <a:ext cx="10709909" cy="2458085"/>
          </a:xfrm>
          <a:prstGeom prst="rect">
            <a:avLst/>
          </a:prstGeom>
        </p:spPr>
        <p:txBody>
          <a:bodyPr vert="horz" wrap="square" lIns="0" tIns="0" rIns="0" bIns="0"/>
          <a:lstStyle/>
          <a:p>
            <a:pPr algn="l" rtl="0" eaLnBrk="0">
              <a:lnSpc>
                <a:spcPct val="43178"/>
              </a:lnSpc>
              <a:tabLst/>
            </a:pPr>
            <a:endParaRPr lang="Arial" altLang="Arial" sz="100" dirty="0"/>
          </a:p>
          <a:p>
            <a:pPr marL="12700" indent="4741" algn="l" rtl="0" eaLnBrk="0">
              <a:lnSpc>
                <a:spcPct val="127000"/>
              </a:lnSpc>
              <a:tabLst/>
            </a:pPr>
            <a:r>
              <a:rPr sz="2100" spc="20" dirty="0">
                <a:solidFill>
                  <a:srgbClr val="24292F">
                    <a:alpha val="100000"/>
                  </a:srgbClr>
                </a:solidFill>
                <a:latin typeface="Microsoft YaHei"/>
                <a:ea typeface="Microsoft YaHei"/>
                <a:cs typeface="Microsoft YaHei"/>
              </a:rPr>
              <a:t>可见</a:t>
            </a:r>
            <a:r>
              <a:rPr sz="2100" spc="0" dirty="0">
                <a:solidFill>
                  <a:srgbClr val="24292F">
                    <a:alpha val="100000"/>
                  </a:srgbClr>
                </a:solidFill>
                <a:latin typeface="Microsoft YaHei"/>
                <a:ea typeface="Microsoft YaHei"/>
                <a:cs typeface="Microsoft YaHei"/>
              </a:rPr>
              <a:t>cluster</a:t>
            </a:r>
            <a:r>
              <a:rPr sz="2100" spc="20" dirty="0">
                <a:solidFill>
                  <a:srgbClr val="24292F">
                    <a:alpha val="100000"/>
                  </a:srgbClr>
                </a:solidFill>
                <a:latin typeface="Microsoft YaHei"/>
                <a:ea typeface="Microsoft YaHei"/>
                <a:cs typeface="Microsoft YaHei"/>
              </a:rPr>
              <a:t>0 中的恐怖惊悚片主要是美国制作的，  </a:t>
            </a:r>
            <a:r>
              <a:rPr sz="2100" spc="0" dirty="0">
                <a:solidFill>
                  <a:srgbClr val="24292F">
                    <a:alpha val="100000"/>
                  </a:srgbClr>
                </a:solidFill>
                <a:latin typeface="Microsoft YaHei"/>
                <a:ea typeface="Microsoft YaHei"/>
                <a:cs typeface="Microsoft YaHei"/>
              </a:rPr>
              <a:t>cluster</a:t>
            </a:r>
            <a:r>
              <a:rPr sz="2100" spc="20" dirty="0">
                <a:solidFill>
                  <a:srgbClr val="24292F">
                    <a:alpha val="100000"/>
                  </a:srgbClr>
                </a:solidFill>
                <a:latin typeface="Microsoft YaHei"/>
                <a:ea typeface="Microsoft YaHei"/>
                <a:cs typeface="Microsoft YaHei"/>
              </a:rPr>
              <a:t>3 中的动漫动画主要</a:t>
            </a:r>
            <a:r>
              <a:rPr sz="2100" spc="10" dirty="0">
                <a:solidFill>
                  <a:srgbClr val="24292F">
                    <a:alpha val="100000"/>
                  </a:srgbClr>
                </a:solidFill>
                <a:latin typeface="Microsoft YaHei"/>
                <a:ea typeface="Microsoft YaHei"/>
                <a:cs typeface="Microsoft YaHei"/>
              </a:rPr>
              <a:t>是</a:t>
            </a:r>
            <a:r>
              <a:rPr sz="2100" spc="0" dirty="0">
                <a:solidFill>
                  <a:srgbClr val="24292F">
                    <a:alpha val="100000"/>
                  </a:srgbClr>
                </a:solidFill>
                <a:latin typeface="Microsoft YaHei"/>
                <a:ea typeface="Microsoft YaHei"/>
                <a:cs typeface="Microsoft YaHei"/>
              </a:rPr>
              <a:t>日本制作 </a:t>
            </a:r>
            <a:r>
              <a:rPr sz="2100" spc="10" dirty="0">
                <a:solidFill>
                  <a:srgbClr val="24292F">
                    <a:alpha val="100000"/>
                  </a:srgbClr>
                </a:solidFill>
                <a:latin typeface="Microsoft YaHei"/>
                <a:ea typeface="Microsoft YaHei"/>
                <a:cs typeface="Microsoft YaHei"/>
              </a:rPr>
              <a:t>的，  这和我们前面的判断相符 。</a:t>
            </a:r>
            <a:r>
              <a:rPr sz="2100" spc="0" dirty="0">
                <a:solidFill>
                  <a:srgbClr val="24292F">
                    <a:alpha val="100000"/>
                  </a:srgbClr>
                </a:solidFill>
                <a:latin typeface="Microsoft YaHei"/>
                <a:ea typeface="Microsoft YaHei"/>
                <a:cs typeface="Microsoft YaHei"/>
              </a:rPr>
              <a:t>cluster6 中的影片主要是国外制作的，且评分⼈数较       </a:t>
            </a:r>
            <a:r>
              <a:rPr sz="2100" spc="-50" dirty="0">
                <a:solidFill>
                  <a:srgbClr val="24292F">
                    <a:alpha val="100000"/>
                  </a:srgbClr>
                </a:solidFill>
                <a:latin typeface="Microsoft YaHei"/>
                <a:ea typeface="Microsoft YaHei"/>
                <a:cs typeface="Microsoft YaHei"/>
              </a:rPr>
              <a:t>少，  可以认为是小众外国片 。</a:t>
            </a:r>
            <a:r>
              <a:rPr sz="2100" spc="-30" dirty="0">
                <a:solidFill>
                  <a:srgbClr val="24292F">
                    <a:alpha val="100000"/>
                  </a:srgbClr>
                </a:solidFill>
                <a:latin typeface="Microsoft YaHei"/>
                <a:ea typeface="Microsoft YaHei"/>
                <a:cs typeface="Microsoft YaHei"/>
              </a:rPr>
              <a:t>c</a:t>
            </a:r>
            <a:r>
              <a:rPr sz="2100" spc="0" dirty="0">
                <a:solidFill>
                  <a:srgbClr val="24292F">
                    <a:alpha val="100000"/>
                  </a:srgbClr>
                </a:solidFill>
                <a:latin typeface="Microsoft YaHei"/>
                <a:ea typeface="Microsoft YaHei"/>
                <a:cs typeface="Microsoft YaHei"/>
              </a:rPr>
              <a:t>luster</a:t>
            </a:r>
            <a:r>
              <a:rPr sz="2100" spc="-50" dirty="0">
                <a:solidFill>
                  <a:srgbClr val="24292F">
                    <a:alpha val="100000"/>
                  </a:srgbClr>
                </a:solidFill>
                <a:latin typeface="Microsoft YaHei"/>
                <a:ea typeface="Microsoft YaHei"/>
                <a:cs typeface="Microsoft YaHei"/>
              </a:rPr>
              <a:t>5 整体年份较老，  评分持中为主，  可以认为是中规中</a:t>
            </a:r>
            <a:r>
              <a:rPr sz="2100" spc="0" dirty="0">
                <a:solidFill>
                  <a:srgbClr val="24292F">
                    <a:alpha val="100000"/>
                  </a:srgbClr>
                </a:solidFill>
                <a:latin typeface="Microsoft YaHei"/>
                <a:ea typeface="Microsoft YaHei"/>
                <a:cs typeface="Microsoft YaHei"/>
              </a:rPr>
              <a:t> </a:t>
            </a:r>
            <a:r>
              <a:rPr sz="2100" spc="-40" dirty="0">
                <a:solidFill>
                  <a:srgbClr val="24292F">
                    <a:alpha val="100000"/>
                  </a:srgbClr>
                </a:solidFill>
                <a:latin typeface="Microsoft YaHei"/>
                <a:ea typeface="Microsoft YaHei"/>
                <a:cs typeface="Microsoft YaHei"/>
              </a:rPr>
              <a:t>矩的老片 。cl</a:t>
            </a:r>
            <a:r>
              <a:rPr sz="2100" spc="-10" dirty="0">
                <a:solidFill>
                  <a:srgbClr val="24292F">
                    <a:alpha val="100000"/>
                  </a:srgbClr>
                </a:solidFill>
                <a:latin typeface="Microsoft YaHei"/>
                <a:ea typeface="Microsoft YaHei"/>
                <a:cs typeface="Microsoft YaHei"/>
              </a:rPr>
              <a:t>u</a:t>
            </a:r>
            <a:r>
              <a:rPr sz="2100" spc="0" dirty="0">
                <a:solidFill>
                  <a:srgbClr val="24292F">
                    <a:alpha val="100000"/>
                  </a:srgbClr>
                </a:solidFill>
                <a:latin typeface="Microsoft YaHei"/>
                <a:ea typeface="Microsoft YaHei"/>
                <a:cs typeface="Microsoft YaHei"/>
              </a:rPr>
              <a:t>ster</a:t>
            </a:r>
            <a:r>
              <a:rPr sz="2100" spc="-40" dirty="0">
                <a:solidFill>
                  <a:srgbClr val="24292F">
                    <a:alpha val="100000"/>
                  </a:srgbClr>
                </a:solidFill>
                <a:latin typeface="Microsoft YaHei"/>
                <a:ea typeface="Microsoft YaHei"/>
                <a:cs typeface="Microsoft YaHei"/>
              </a:rPr>
              <a:t>2 整体年份较新，  评分持中为主，  可以认为是中规中矩的新片 。</a:t>
            </a:r>
            <a:r>
              <a:rPr sz="2100" spc="0" dirty="0">
                <a:solidFill>
                  <a:srgbClr val="24292F">
                    <a:alpha val="100000"/>
                  </a:srgbClr>
                </a:solidFill>
                <a:latin typeface="Microsoft YaHei"/>
                <a:ea typeface="Microsoft YaHei"/>
                <a:cs typeface="Microsoft YaHei"/>
              </a:rPr>
              <a:t>           cluster</a:t>
            </a:r>
            <a:r>
              <a:rPr sz="2100" spc="-40" dirty="0">
                <a:solidFill>
                  <a:srgbClr val="24292F">
                    <a:alpha val="100000"/>
                  </a:srgbClr>
                </a:solidFill>
                <a:latin typeface="Microsoft YaHei"/>
                <a:ea typeface="Microsoft YaHei"/>
                <a:cs typeface="Microsoft YaHei"/>
              </a:rPr>
              <a:t>1 中的影片以中国大陆为主，  整体评分偏低，  可以认为是国产商业片/烂片 。</a:t>
            </a:r>
            <a:r>
              <a:rPr sz="2100" spc="0" dirty="0">
                <a:solidFill>
                  <a:srgbClr val="24292F">
                    <a:alpha val="100000"/>
                  </a:srgbClr>
                </a:solidFill>
                <a:latin typeface="Microsoft YaHei"/>
                <a:ea typeface="Microsoft YaHei"/>
                <a:cs typeface="Microsoft YaHei"/>
              </a:rPr>
              <a:t>          </a:t>
            </a:r>
            <a:r>
              <a:rPr sz="2100" spc="-40" dirty="0">
                <a:solidFill>
                  <a:srgbClr val="24292F">
                    <a:alpha val="100000"/>
                  </a:srgbClr>
                </a:solidFill>
                <a:latin typeface="Microsoft YaHei"/>
                <a:ea typeface="Microsoft YaHei"/>
                <a:cs typeface="Microsoft YaHei"/>
              </a:rPr>
              <a:t>clus</a:t>
            </a:r>
            <a:r>
              <a:rPr sz="2100" spc="-30" dirty="0">
                <a:solidFill>
                  <a:srgbClr val="24292F">
                    <a:alpha val="100000"/>
                  </a:srgbClr>
                </a:solidFill>
                <a:latin typeface="Microsoft YaHei"/>
                <a:ea typeface="Microsoft YaHei"/>
                <a:cs typeface="Microsoft YaHei"/>
              </a:rPr>
              <a:t>t</a:t>
            </a:r>
            <a:r>
              <a:rPr sz="2100" spc="0" dirty="0">
                <a:solidFill>
                  <a:srgbClr val="24292F">
                    <a:alpha val="100000"/>
                  </a:srgbClr>
                </a:solidFill>
                <a:latin typeface="Microsoft YaHei"/>
                <a:ea typeface="Microsoft YaHei"/>
                <a:cs typeface="Microsoft YaHei"/>
              </a:rPr>
              <a:t>er</a:t>
            </a:r>
            <a:r>
              <a:rPr sz="2100" spc="-40" dirty="0">
                <a:solidFill>
                  <a:srgbClr val="24292F">
                    <a:alpha val="100000"/>
                  </a:srgbClr>
                </a:solidFill>
                <a:latin typeface="Microsoft YaHei"/>
                <a:ea typeface="Microsoft YaHei"/>
                <a:cs typeface="Microsoft YaHei"/>
              </a:rPr>
              <a:t>4 中的影片以外国为主，  评分居中，  年份也居中，  可以认为是主流外国片。</a:t>
            </a:r>
            <a:endParaRPr lang="Microsoft YaHei" altLang="Microsoft YaHei" sz="2100" dirty="0"/>
          </a:p>
        </p:txBody>
      </p:sp>
      <p:sp>
        <p:nvSpPr>
          <p:cNvPr id="36" name="textbox 36"/>
          <p:cNvSpPr/>
          <p:nvPr/>
        </p:nvSpPr>
        <p:spPr>
          <a:xfrm>
            <a:off x="746337" y="572058"/>
            <a:ext cx="6131559" cy="354965"/>
          </a:xfrm>
          <a:prstGeom prst="rect">
            <a:avLst/>
          </a:prstGeom>
        </p:spPr>
        <p:txBody>
          <a:bodyPr vert="horz" wrap="square" lIns="0" tIns="0" rIns="0" bIns="0"/>
          <a:lstStyle/>
          <a:p>
            <a:pPr algn="l" rtl="0" eaLnBrk="0">
              <a:lnSpc>
                <a:spcPct val="83341"/>
              </a:lnSpc>
              <a:tabLst/>
            </a:pPr>
            <a:endParaRPr lang="Arial" altLang="Arial" sz="100" dirty="0"/>
          </a:p>
          <a:p>
            <a:pPr marL="12700" algn="l" rtl="0" eaLnBrk="0">
              <a:lnSpc>
                <a:spcPts val="2594"/>
              </a:lnSpc>
              <a:tabLst/>
            </a:pPr>
            <a:r>
              <a:rPr sz="2100" spc="-50" dirty="0">
                <a:solidFill>
                  <a:srgbClr val="24292F">
                    <a:alpha val="100000"/>
                  </a:srgbClr>
                </a:solidFill>
                <a:latin typeface="Microsoft YaHei"/>
                <a:ea typeface="Microsoft YaHei"/>
                <a:cs typeface="Microsoft YaHei"/>
              </a:rPr>
              <a:t>绘制各 clus</a:t>
            </a:r>
            <a:r>
              <a:rPr sz="2100" spc="-20" dirty="0">
                <a:solidFill>
                  <a:srgbClr val="24292F">
                    <a:alpha val="100000"/>
                  </a:srgbClr>
                </a:solidFill>
                <a:latin typeface="Microsoft YaHei"/>
                <a:ea typeface="Microsoft YaHei"/>
                <a:cs typeface="Microsoft YaHei"/>
              </a:rPr>
              <a:t>t</a:t>
            </a:r>
            <a:r>
              <a:rPr sz="2100" spc="0" dirty="0">
                <a:solidFill>
                  <a:srgbClr val="24292F">
                    <a:alpha val="100000"/>
                  </a:srgbClr>
                </a:solidFill>
                <a:latin typeface="Microsoft YaHei"/>
                <a:ea typeface="Microsoft YaHei"/>
                <a:cs typeface="Microsoft YaHei"/>
              </a:rPr>
              <a:t>er</a:t>
            </a:r>
            <a:r>
              <a:rPr sz="2100" spc="-50" dirty="0">
                <a:solidFill>
                  <a:srgbClr val="24292F">
                    <a:alpha val="100000"/>
                  </a:srgbClr>
                </a:solidFill>
                <a:latin typeface="Microsoft YaHei"/>
                <a:ea typeface="Microsoft YaHei"/>
                <a:cs typeface="Microsoft YaHei"/>
              </a:rPr>
              <a:t> 中豆瓣评分 、年份 、评分⼈数如下：</a:t>
            </a:r>
            <a:endParaRPr lang="Microsoft YaHei" altLang="Microsoft YaHei" sz="21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7"/>
          <p:cNvPicPr>
            <a:picLocks noChangeAspect="1"/>
          </p:cNvPicPr>
          <p:nvPr/>
        </p:nvPicPr>
        <p:blipFill>
          <a:blip r:embed="rId2"/>
          <a:stretch>
            <a:fillRect/>
          </a:stretch>
        </p:blipFill>
        <p:spPr>
          <a:xfrm rot="21600000">
            <a:off x="3781425" y="1485900"/>
            <a:ext cx="4629150" cy="4762500"/>
          </a:xfrm>
          <a:prstGeom prst="rect">
            <a:avLst/>
          </a:prstGeom>
        </p:spPr>
      </p:pic>
      <p:sp>
        <p:nvSpPr>
          <p:cNvPr id="38" name="textbox 38"/>
          <p:cNvSpPr/>
          <p:nvPr/>
        </p:nvSpPr>
        <p:spPr>
          <a:xfrm>
            <a:off x="748271" y="567105"/>
            <a:ext cx="10509250" cy="695325"/>
          </a:xfrm>
          <a:prstGeom prst="rect">
            <a:avLst/>
          </a:prstGeom>
        </p:spPr>
        <p:txBody>
          <a:bodyPr vert="horz" wrap="square" lIns="0" tIns="0" rIns="0" bIns="0"/>
          <a:lstStyle/>
          <a:p>
            <a:pPr algn="l" rtl="0" eaLnBrk="0">
              <a:lnSpc>
                <a:spcPct val="79138"/>
              </a:lnSpc>
              <a:tabLst/>
            </a:pPr>
            <a:endParaRPr lang="Arial" altLang="Arial" sz="100" dirty="0"/>
          </a:p>
          <a:p>
            <a:pPr marL="15738" algn="l" rtl="0" eaLnBrk="0">
              <a:lnSpc>
                <a:spcPct val="86000"/>
              </a:lnSpc>
              <a:tabLst/>
            </a:pPr>
            <a:r>
              <a:rPr sz="2100" spc="10" dirty="0">
                <a:solidFill>
                  <a:srgbClr val="24292F">
                    <a:alpha val="100000"/>
                  </a:srgbClr>
                </a:solidFill>
                <a:latin typeface="Microsoft YaHei"/>
                <a:ea typeface="Microsoft YaHei"/>
                <a:cs typeface="Microsoft YaHei"/>
              </a:rPr>
              <a:t>最后作电影聚类情况示意图，  可知聚类结果为基</a:t>
            </a:r>
            <a:r>
              <a:rPr sz="2100" spc="0" dirty="0">
                <a:solidFill>
                  <a:srgbClr val="24292F">
                    <a:alpha val="100000"/>
                  </a:srgbClr>
                </a:solidFill>
                <a:latin typeface="Microsoft YaHei"/>
                <a:ea typeface="Microsoft YaHei"/>
                <a:cs typeface="Microsoft YaHei"/>
              </a:rPr>
              <a:t>本上特征空间的临近点群，  整体效果较</a:t>
            </a:r>
            <a:endParaRPr lang="Microsoft YaHei" altLang="Microsoft YaHei" sz="2100" dirty="0"/>
          </a:p>
          <a:p>
            <a:pPr marL="12700" algn="l" rtl="0" eaLnBrk="0">
              <a:lnSpc>
                <a:spcPts val="3111"/>
              </a:lnSpc>
              <a:tabLst/>
            </a:pPr>
            <a:r>
              <a:rPr sz="2100" spc="50" dirty="0">
                <a:solidFill>
                  <a:srgbClr val="24292F">
                    <a:alpha val="100000"/>
                  </a:srgbClr>
                </a:solidFill>
                <a:latin typeface="Microsoft YaHei"/>
                <a:ea typeface="Microsoft YaHei"/>
                <a:cs typeface="Microsoft YaHei"/>
              </a:rPr>
              <a:t>好</a:t>
            </a:r>
            <a:r>
              <a:rPr sz="2100" spc="40" dirty="0">
                <a:solidFill>
                  <a:srgbClr val="24292F">
                    <a:alpha val="100000"/>
                  </a:srgbClr>
                </a:solidFill>
                <a:latin typeface="Microsoft YaHei"/>
                <a:ea typeface="Microsoft YaHei"/>
                <a:cs typeface="Microsoft YaHei"/>
              </a:rPr>
              <a:t>。</a:t>
            </a:r>
            <a:endParaRPr lang="Microsoft YaHei" altLang="Microsoft YaHei" sz="2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9"/>
          <p:cNvSpPr/>
          <p:nvPr/>
        </p:nvSpPr>
        <p:spPr>
          <a:xfrm>
            <a:off x="744956" y="1750469"/>
            <a:ext cx="10591800" cy="3320415"/>
          </a:xfrm>
          <a:prstGeom prst="rect">
            <a:avLst/>
          </a:prstGeom>
        </p:spPr>
        <p:txBody>
          <a:bodyPr vert="horz" wrap="square" lIns="0" tIns="0" rIns="0" bIns="0"/>
          <a:lstStyle/>
          <a:p>
            <a:pPr algn="l" rtl="0" eaLnBrk="0">
              <a:lnSpc>
                <a:spcPct val="83341"/>
              </a:lnSpc>
              <a:tabLst/>
            </a:pPr>
            <a:endParaRPr lang="Arial" altLang="Arial" sz="100" dirty="0"/>
          </a:p>
          <a:p>
            <a:pPr marL="12768" algn="l" rtl="0" eaLnBrk="0">
              <a:lnSpc>
                <a:spcPts val="3647"/>
              </a:lnSpc>
              <a:tabLst/>
            </a:pPr>
            <a:r>
              <a:rPr sz="2800" spc="0" dirty="0">
                <a:solidFill>
                  <a:srgbClr val="24292F">
                    <a:alpha val="100000"/>
                  </a:srgbClr>
                </a:solidFill>
                <a:latin typeface="Microsoft YaHei"/>
                <a:ea typeface="Microsoft YaHei"/>
                <a:cs typeface="Microsoft YaHei"/>
              </a:rPr>
              <a:t>Task</a:t>
            </a:r>
            <a:r>
              <a:rPr sz="2800" spc="-30" dirty="0">
                <a:solidFill>
                  <a:srgbClr val="24292F">
                    <a:alpha val="100000"/>
                  </a:srgbClr>
                </a:solidFill>
                <a:latin typeface="Microsoft YaHei"/>
                <a:ea typeface="Microsoft YaHei"/>
                <a:cs typeface="Microsoft YaHei"/>
              </a:rPr>
              <a:t> 4 - 导演和演员的无监督</a:t>
            </a:r>
            <a:r>
              <a:rPr sz="2800" spc="0" dirty="0">
                <a:solidFill>
                  <a:srgbClr val="24292F">
                    <a:alpha val="100000"/>
                  </a:srgbClr>
                </a:solidFill>
                <a:latin typeface="Microsoft YaHei"/>
                <a:ea typeface="Microsoft YaHei"/>
                <a:cs typeface="Microsoft YaHei"/>
              </a:rPr>
              <a:t>分类</a:t>
            </a:r>
            <a:endParaRPr lang="Microsoft YaHei" altLang="Microsoft YaHei" sz="2800" dirty="0"/>
          </a:p>
          <a:p>
            <a:pPr marL="14909" indent="-2209" algn="l" rtl="0" eaLnBrk="0">
              <a:lnSpc>
                <a:spcPct val="132000"/>
              </a:lnSpc>
              <a:spcBef>
                <a:spcPts val="1425"/>
              </a:spcBef>
              <a:tabLst/>
            </a:pPr>
            <a:r>
              <a:rPr sz="2100" spc="20" dirty="0">
                <a:solidFill>
                  <a:srgbClr val="24292F">
                    <a:alpha val="100000"/>
                  </a:srgbClr>
                </a:solidFill>
                <a:latin typeface="Microsoft YaHei"/>
                <a:ea typeface="Microsoft YaHei"/>
                <a:cs typeface="Microsoft YaHei"/>
              </a:rPr>
              <a:t>本任务考虑尝试多种对导演和演员构造特征的方法 。为简化方案设计</a:t>
            </a:r>
            <a:r>
              <a:rPr sz="2100" spc="10" dirty="0">
                <a:solidFill>
                  <a:srgbClr val="24292F">
                    <a:alpha val="100000"/>
                  </a:srgbClr>
                </a:solidFill>
                <a:latin typeface="Microsoft YaHei"/>
                <a:ea typeface="Microsoft YaHei"/>
                <a:cs typeface="Microsoft YaHei"/>
              </a:rPr>
              <a:t>，</a:t>
            </a:r>
            <a:r>
              <a:rPr sz="2100" spc="0" dirty="0">
                <a:solidFill>
                  <a:srgbClr val="24292F">
                    <a:alpha val="100000"/>
                  </a:srgbClr>
                </a:solidFill>
                <a:latin typeface="Microsoft YaHei"/>
                <a:ea typeface="Microsoft YaHei"/>
                <a:cs typeface="Microsoft YaHei"/>
              </a:rPr>
              <a:t>  这里只使用导演/ </a:t>
            </a:r>
            <a:r>
              <a:rPr sz="2100" spc="20" dirty="0">
                <a:solidFill>
                  <a:srgbClr val="24292F">
                    <a:alpha val="100000"/>
                  </a:srgbClr>
                </a:solidFill>
                <a:latin typeface="Microsoft YaHei"/>
                <a:ea typeface="Microsoft YaHei"/>
                <a:cs typeface="Microsoft YaHei"/>
              </a:rPr>
              <a:t>演员参与的电影来构造特征，  因此特征的设计可以抽象</a:t>
            </a:r>
            <a:r>
              <a:rPr sz="2100" spc="10" dirty="0">
                <a:solidFill>
                  <a:srgbClr val="24292F">
                    <a:alpha val="100000"/>
                  </a:srgbClr>
                </a:solidFill>
                <a:latin typeface="Microsoft YaHei"/>
                <a:ea typeface="Microsoft YaHei"/>
                <a:cs typeface="Microsoft YaHei"/>
              </a:rPr>
              <a:t>为</a:t>
            </a:r>
            <a:endParaRPr lang="Microsoft YaHei" altLang="Microsoft YaHei" sz="2100" dirty="0"/>
          </a:p>
          <a:p>
            <a:pPr marL="14081" indent="4059382" algn="l" rtl="0" eaLnBrk="0">
              <a:lnSpc>
                <a:spcPct val="120000"/>
              </a:lnSpc>
              <a:spcBef>
                <a:spcPts val="691"/>
              </a:spcBef>
              <a:tabLst>
                <a:tab pos="4127500" algn="l"/>
              </a:tabLst>
            </a:pPr>
            <a:r>
              <a:rPr sz="2100" spc="0" dirty="0">
                <a:solidFill>
                  <a:srgbClr val="24292F">
                    <a:alpha val="100000"/>
                  </a:srgbClr>
                </a:solidFill>
                <a:latin typeface="Microsoft YaHei"/>
                <a:ea typeface="Microsoft YaHei"/>
                <a:cs typeface="Microsoft YaHei"/>
              </a:rPr>
              <a:t>	</a:t>
            </a:r>
            <a:r>
              <a:rPr sz="2100" spc="10" dirty="0">
                <a:solidFill>
                  <a:srgbClr val="24292F">
                    <a:alpha val="100000"/>
                  </a:srgbClr>
                </a:solidFill>
                <a:latin typeface="Microsoft YaHei"/>
                <a:ea typeface="Microsoft YaHei"/>
                <a:cs typeface="Microsoft YaHei"/>
              </a:rPr>
              <a:t>，  其中    表示导演/演员参与的电影  </a:t>
            </a:r>
            <a:r>
              <a:rPr sz="2100" spc="0" dirty="0">
                <a:solidFill>
                  <a:srgbClr val="24292F">
                    <a:alpha val="100000"/>
                  </a:srgbClr>
                </a:solidFill>
                <a:latin typeface="Microsoft YaHei"/>
                <a:ea typeface="Microsoft YaHei"/>
                <a:cs typeface="Microsoft YaHei"/>
              </a:rPr>
              <a:t>(   为总电影数   </a:t>
            </a:r>
            <a:r>
              <a:rPr sz="2100" spc="-20" dirty="0">
                <a:solidFill>
                  <a:srgbClr val="24292F">
                    <a:alpha val="100000"/>
                  </a:srgbClr>
                </a:solidFill>
                <a:latin typeface="Microsoft YaHei"/>
                <a:ea typeface="Microsoft YaHei"/>
                <a:cs typeface="Microsoft YaHei"/>
              </a:rPr>
              <a:t>目，              表示参与，              表</a:t>
            </a:r>
            <a:r>
              <a:rPr sz="2100" spc="0" dirty="0">
                <a:solidFill>
                  <a:srgbClr val="24292F">
                    <a:alpha val="100000"/>
                  </a:srgbClr>
                </a:solidFill>
                <a:latin typeface="Microsoft YaHei"/>
                <a:ea typeface="Microsoft YaHei"/>
                <a:cs typeface="Microsoft YaHei"/>
              </a:rPr>
              <a:t>示未参与)，     为该导演/演员的特征  (   为特征维     </a:t>
            </a:r>
            <a:r>
              <a:rPr sz="2100" spc="70" dirty="0">
                <a:solidFill>
                  <a:srgbClr val="24292F">
                    <a:alpha val="100000"/>
                  </a:srgbClr>
                </a:solidFill>
                <a:latin typeface="Microsoft YaHei"/>
                <a:ea typeface="Microsoft YaHei"/>
                <a:cs typeface="Microsoft YaHei"/>
              </a:rPr>
              <a:t>数)  </a:t>
            </a:r>
            <a:r>
              <a:rPr sz="2100" spc="60" dirty="0">
                <a:solidFill>
                  <a:srgbClr val="24292F">
                    <a:alpha val="100000"/>
                  </a:srgbClr>
                </a:solidFill>
                <a:latin typeface="Microsoft YaHei"/>
                <a:ea typeface="Microsoft YaHei"/>
                <a:cs typeface="Microsoft YaHei"/>
              </a:rPr>
              <a:t>。</a:t>
            </a:r>
            <a:endParaRPr lang="Microsoft YaHei" altLang="Microsoft YaHei" sz="2100" dirty="0"/>
          </a:p>
          <a:p>
            <a:pPr algn="l" rtl="0" eaLnBrk="0">
              <a:lnSpc>
                <a:spcPct val="102000"/>
              </a:lnSpc>
              <a:tabLst/>
            </a:pPr>
            <a:endParaRPr lang="Arial" altLang="Arial" sz="1000" dirty="0"/>
          </a:p>
          <a:p>
            <a:pPr algn="l" rtl="0" eaLnBrk="0">
              <a:lnSpc>
                <a:spcPct val="105000"/>
              </a:lnSpc>
              <a:tabLst/>
            </a:pPr>
            <a:endParaRPr lang="Arial" altLang="Arial" sz="500" dirty="0"/>
          </a:p>
          <a:p>
            <a:pPr marL="12700" algn="l" rtl="0" eaLnBrk="0">
              <a:lnSpc>
                <a:spcPts val="2594"/>
              </a:lnSpc>
              <a:spcBef>
                <a:spcPts val="5"/>
              </a:spcBef>
              <a:tabLst/>
            </a:pPr>
            <a:r>
              <a:rPr sz="2100" spc="-10" dirty="0">
                <a:solidFill>
                  <a:srgbClr val="24292F">
                    <a:alpha val="100000"/>
                  </a:srgbClr>
                </a:solidFill>
                <a:latin typeface="Microsoft YaHei"/>
                <a:ea typeface="Microsoft YaHei"/>
                <a:cs typeface="Microsoft YaHei"/>
              </a:rPr>
              <a:t>本任务选择使用层次聚类作为聚类算法， </a:t>
            </a:r>
            <a:r>
              <a:rPr sz="2100" spc="0" dirty="0">
                <a:solidFill>
                  <a:srgbClr val="24292F">
                    <a:alpha val="100000"/>
                  </a:srgbClr>
                </a:solidFill>
                <a:latin typeface="Microsoft YaHei"/>
                <a:ea typeface="Microsoft YaHei"/>
                <a:cs typeface="Microsoft YaHei"/>
              </a:rPr>
              <a:t> 为简便起见，  我们简单选择n_clusters=4 。</a:t>
            </a:r>
            <a:endParaRPr lang="Microsoft YaHei" altLang="Microsoft YaHei" sz="2100" dirty="0"/>
          </a:p>
        </p:txBody>
      </p:sp>
      <p:pic>
        <p:nvPicPr>
          <p:cNvPr id="40" name="picture 40"/>
          <p:cNvPicPr>
            <a:picLocks noChangeAspect="1"/>
          </p:cNvPicPr>
          <p:nvPr/>
        </p:nvPicPr>
        <p:blipFill>
          <a:blip r:embed="rId2"/>
          <a:stretch>
            <a:fillRect/>
          </a:stretch>
        </p:blipFill>
        <p:spPr>
          <a:xfrm rot="21600000">
            <a:off x="9660669" y="3790949"/>
            <a:ext cx="141377" cy="228600"/>
          </a:xfrm>
          <a:prstGeom prst="rect">
            <a:avLst/>
          </a:prstGeom>
        </p:spPr>
      </p:pic>
      <p:pic>
        <p:nvPicPr>
          <p:cNvPr id="41" name="picture 41"/>
          <p:cNvPicPr>
            <a:picLocks noChangeAspect="1"/>
          </p:cNvPicPr>
          <p:nvPr/>
        </p:nvPicPr>
        <p:blipFill>
          <a:blip r:embed="rId3"/>
          <a:stretch>
            <a:fillRect/>
          </a:stretch>
        </p:blipFill>
        <p:spPr>
          <a:xfrm rot="21600000">
            <a:off x="6488073" y="3775638"/>
            <a:ext cx="158131" cy="243854"/>
          </a:xfrm>
          <a:prstGeom prst="rect">
            <a:avLst/>
          </a:prstGeom>
        </p:spPr>
      </p:pic>
      <p:pic>
        <p:nvPicPr>
          <p:cNvPr id="42" name="picture 42"/>
          <p:cNvPicPr>
            <a:picLocks noChangeAspect="1"/>
          </p:cNvPicPr>
          <p:nvPr/>
        </p:nvPicPr>
        <p:blipFill>
          <a:blip r:embed="rId4"/>
          <a:stretch>
            <a:fillRect/>
          </a:stretch>
        </p:blipFill>
        <p:spPr>
          <a:xfrm rot="21600000">
            <a:off x="3919428" y="3800495"/>
            <a:ext cx="856822" cy="257126"/>
          </a:xfrm>
          <a:prstGeom prst="rect">
            <a:avLst/>
          </a:prstGeom>
        </p:spPr>
      </p:pic>
      <p:pic>
        <p:nvPicPr>
          <p:cNvPr id="43" name="picture 43"/>
          <p:cNvPicPr>
            <a:picLocks noChangeAspect="1"/>
          </p:cNvPicPr>
          <p:nvPr/>
        </p:nvPicPr>
        <p:blipFill>
          <a:blip r:embed="rId5"/>
          <a:stretch>
            <a:fillRect/>
          </a:stretch>
        </p:blipFill>
        <p:spPr>
          <a:xfrm rot="21600000">
            <a:off x="1378977" y="3800495"/>
            <a:ext cx="837087" cy="257126"/>
          </a:xfrm>
          <a:prstGeom prst="rect">
            <a:avLst/>
          </a:prstGeom>
        </p:spPr>
      </p:pic>
      <p:pic>
        <p:nvPicPr>
          <p:cNvPr id="44" name="picture 44"/>
          <p:cNvPicPr>
            <a:picLocks noChangeAspect="1"/>
          </p:cNvPicPr>
          <p:nvPr/>
        </p:nvPicPr>
        <p:blipFill>
          <a:blip r:embed="rId6"/>
          <a:stretch>
            <a:fillRect/>
          </a:stretch>
        </p:blipFill>
        <p:spPr>
          <a:xfrm rot="21600000">
            <a:off x="9446389" y="3457496"/>
            <a:ext cx="177482" cy="142871"/>
          </a:xfrm>
          <a:prstGeom prst="rect">
            <a:avLst/>
          </a:prstGeom>
        </p:spPr>
      </p:pic>
      <p:pic>
        <p:nvPicPr>
          <p:cNvPr id="45" name="picture 45"/>
          <p:cNvPicPr>
            <a:picLocks noChangeAspect="1"/>
          </p:cNvPicPr>
          <p:nvPr/>
        </p:nvPicPr>
        <p:blipFill>
          <a:blip r:embed="rId7"/>
          <a:stretch>
            <a:fillRect/>
          </a:stretch>
        </p:blipFill>
        <p:spPr>
          <a:xfrm rot="21600000">
            <a:off x="5845364" y="3381375"/>
            <a:ext cx="221714" cy="219075"/>
          </a:xfrm>
          <a:prstGeom prst="rect">
            <a:avLst/>
          </a:prstGeom>
        </p:spPr>
      </p:pic>
      <p:pic>
        <p:nvPicPr>
          <p:cNvPr id="46" name="picture 46"/>
          <p:cNvPicPr>
            <a:picLocks noChangeAspect="1"/>
          </p:cNvPicPr>
          <p:nvPr/>
        </p:nvPicPr>
        <p:blipFill>
          <a:blip r:embed="rId8"/>
          <a:stretch>
            <a:fillRect/>
          </a:stretch>
        </p:blipFill>
        <p:spPr>
          <a:xfrm rot="21600000">
            <a:off x="770290" y="3324238"/>
            <a:ext cx="4048129" cy="35241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7"/>
          <p:cNvSpPr/>
          <p:nvPr/>
        </p:nvSpPr>
        <p:spPr>
          <a:xfrm>
            <a:off x="744003" y="2768710"/>
            <a:ext cx="7856855" cy="1116330"/>
          </a:xfrm>
          <a:prstGeom prst="rect">
            <a:avLst/>
          </a:prstGeom>
        </p:spPr>
        <p:txBody>
          <a:bodyPr vert="horz" wrap="square" lIns="0" tIns="0" rIns="0" bIns="0"/>
          <a:lstStyle/>
          <a:p>
            <a:pPr algn="l" rtl="0" eaLnBrk="0">
              <a:lnSpc>
                <a:spcPct val="83341"/>
              </a:lnSpc>
              <a:tabLst/>
            </a:pPr>
            <a:endParaRPr lang="Arial" altLang="Arial" sz="100" dirty="0"/>
          </a:p>
          <a:p>
            <a:pPr marL="12700" algn="l" rtl="0" eaLnBrk="0">
              <a:lnSpc>
                <a:spcPts val="2724"/>
              </a:lnSpc>
              <a:tabLst/>
            </a:pPr>
            <a:r>
              <a:rPr sz="2200" spc="-40" dirty="0">
                <a:solidFill>
                  <a:srgbClr val="24292F">
                    <a:alpha val="100000"/>
                  </a:srgbClr>
                </a:solidFill>
                <a:latin typeface="Microsoft YaHei"/>
                <a:ea typeface="Microsoft YaHei"/>
                <a:cs typeface="Microsoft YaHei"/>
              </a:rPr>
              <a:t>特征策略1：  基于电影embeddin</a:t>
            </a:r>
            <a:r>
              <a:rPr sz="2200" spc="-30" dirty="0">
                <a:solidFill>
                  <a:srgbClr val="24292F">
                    <a:alpha val="100000"/>
                  </a:srgbClr>
                </a:solidFill>
                <a:latin typeface="Microsoft YaHei"/>
                <a:ea typeface="Microsoft YaHei"/>
                <a:cs typeface="Microsoft YaHei"/>
              </a:rPr>
              <a:t>g</a:t>
            </a:r>
            <a:r>
              <a:rPr sz="2200" spc="-40" dirty="0">
                <a:solidFill>
                  <a:srgbClr val="24292F">
                    <a:alpha val="100000"/>
                  </a:srgbClr>
                </a:solidFill>
                <a:latin typeface="Microsoft YaHei"/>
                <a:ea typeface="Microsoft YaHei"/>
                <a:cs typeface="Microsoft YaHei"/>
              </a:rPr>
              <a:t>的平均</a:t>
            </a:r>
            <a:endParaRPr lang="Microsoft YaHei" altLang="Microsoft YaHei" sz="2200" dirty="0"/>
          </a:p>
          <a:p>
            <a:pPr algn="l" rtl="0" eaLnBrk="0">
              <a:lnSpc>
                <a:spcPct val="106000"/>
              </a:lnSpc>
              <a:tabLst/>
            </a:pPr>
            <a:endParaRPr lang="Arial" altLang="Arial" sz="1000" dirty="0"/>
          </a:p>
          <a:p>
            <a:pPr algn="l" rtl="0" eaLnBrk="0">
              <a:lnSpc>
                <a:spcPct val="107000"/>
              </a:lnSpc>
              <a:tabLst/>
            </a:pPr>
            <a:endParaRPr lang="Arial" altLang="Arial" sz="1000" dirty="0"/>
          </a:p>
          <a:p>
            <a:pPr algn="l" rtl="0" eaLnBrk="0">
              <a:lnSpc>
                <a:spcPct val="106000"/>
              </a:lnSpc>
              <a:tabLst/>
            </a:pPr>
            <a:endParaRPr lang="Arial" altLang="Arial" sz="500" dirty="0"/>
          </a:p>
          <a:p>
            <a:pPr marL="21387" algn="l" rtl="0" eaLnBrk="0">
              <a:lnSpc>
                <a:spcPct val="94000"/>
              </a:lnSpc>
              <a:spcBef>
                <a:spcPts val="4"/>
              </a:spcBef>
              <a:tabLst/>
            </a:pPr>
            <a:r>
              <a:rPr sz="2100" spc="-10" dirty="0">
                <a:solidFill>
                  <a:srgbClr val="24292F">
                    <a:alpha val="100000"/>
                  </a:srgbClr>
                </a:solidFill>
                <a:latin typeface="Microsoft YaHei"/>
                <a:ea typeface="Microsoft YaHei"/>
                <a:cs typeface="Microsoft YaHei"/>
              </a:rPr>
              <a:t>即              </a:t>
            </a:r>
            <a:r>
              <a:rPr sz="2100" strike="sngStrike" spc="-10" dirty="0">
                <a:solidFill>
                  <a:srgbClr val="24292F">
                    <a:alpha val="100000"/>
                  </a:srgbClr>
                </a:solidFill>
                <a:latin typeface="Microsoft YaHei"/>
                <a:ea typeface="Microsoft YaHei"/>
                <a:cs typeface="Microsoft YaHei"/>
              </a:rPr>
              <a:t>    </a:t>
            </a:r>
            <a:r>
              <a:rPr sz="2100" spc="-10" dirty="0">
                <a:solidFill>
                  <a:srgbClr val="24292F">
                    <a:alpha val="100000"/>
                  </a:srgbClr>
                </a:solidFill>
                <a:latin typeface="Microsoft YaHei"/>
                <a:ea typeface="Microsoft YaHei"/>
                <a:cs typeface="Microsoft YaHei"/>
              </a:rPr>
              <a:t> </a:t>
            </a:r>
            <a:r>
              <a:rPr sz="2100" strike="sngStrike" spc="-10" dirty="0">
                <a:solidFill>
                  <a:srgbClr val="24292F">
                    <a:alpha val="100000"/>
                  </a:srgbClr>
                </a:solidFill>
                <a:latin typeface="Microsoft YaHei"/>
                <a:ea typeface="Microsoft YaHei"/>
                <a:cs typeface="Microsoft YaHei"/>
              </a:rPr>
              <a:t>                     </a:t>
            </a:r>
            <a:r>
              <a:rPr sz="2100" spc="-10" dirty="0">
                <a:solidFill>
                  <a:srgbClr val="24292F">
                    <a:alpha val="100000"/>
                  </a:srgbClr>
                </a:solidFill>
                <a:latin typeface="Microsoft YaHei"/>
                <a:ea typeface="Microsoft YaHei"/>
                <a:cs typeface="Microsoft YaHei"/>
              </a:rPr>
              <a:t>，        为前面计算的电影</a:t>
            </a:r>
            <a:r>
              <a:rPr sz="2100" spc="0" dirty="0">
                <a:solidFill>
                  <a:srgbClr val="24292F">
                    <a:alpha val="100000"/>
                  </a:srgbClr>
                </a:solidFill>
                <a:latin typeface="Microsoft YaHei"/>
                <a:ea typeface="Microsoft YaHei"/>
                <a:cs typeface="Microsoft YaHei"/>
              </a:rPr>
              <a:t>   的特征。</a:t>
            </a:r>
            <a:endParaRPr lang="Microsoft YaHei" altLang="Microsoft YaHei" sz="2100" dirty="0"/>
          </a:p>
        </p:txBody>
      </p:sp>
      <p:pic>
        <p:nvPicPr>
          <p:cNvPr id="48" name="picture 48"/>
          <p:cNvPicPr>
            <a:picLocks noChangeAspect="1"/>
          </p:cNvPicPr>
          <p:nvPr/>
        </p:nvPicPr>
        <p:blipFill>
          <a:blip r:embed="rId2"/>
          <a:stretch>
            <a:fillRect/>
          </a:stretch>
        </p:blipFill>
        <p:spPr>
          <a:xfrm rot="21600000">
            <a:off x="7210571" y="3552825"/>
            <a:ext cx="92991" cy="219075"/>
          </a:xfrm>
          <a:prstGeom prst="rect">
            <a:avLst/>
          </a:prstGeom>
        </p:spPr>
      </p:pic>
      <p:pic>
        <p:nvPicPr>
          <p:cNvPr id="49" name="picture 49"/>
          <p:cNvPicPr>
            <a:picLocks noChangeAspect="1"/>
          </p:cNvPicPr>
          <p:nvPr/>
        </p:nvPicPr>
        <p:blipFill>
          <a:blip r:embed="rId3"/>
          <a:stretch>
            <a:fillRect/>
          </a:stretch>
        </p:blipFill>
        <p:spPr>
          <a:xfrm rot="21600000">
            <a:off x="4612253" y="3552825"/>
            <a:ext cx="337179" cy="266692"/>
          </a:xfrm>
          <a:prstGeom prst="rect">
            <a:avLst/>
          </a:prstGeom>
        </p:spPr>
      </p:pic>
      <p:pic>
        <p:nvPicPr>
          <p:cNvPr id="50" name="picture 50"/>
          <p:cNvPicPr>
            <a:picLocks noChangeAspect="1"/>
          </p:cNvPicPr>
          <p:nvPr/>
        </p:nvPicPr>
        <p:blipFill>
          <a:blip r:embed="rId4"/>
          <a:stretch>
            <a:fillRect/>
          </a:stretch>
        </p:blipFill>
        <p:spPr>
          <a:xfrm rot="21600000">
            <a:off x="2579310" y="3467474"/>
            <a:ext cx="62963" cy="151670"/>
          </a:xfrm>
          <a:prstGeom prst="rect">
            <a:avLst/>
          </a:prstGeom>
        </p:spPr>
      </p:pic>
      <p:pic>
        <p:nvPicPr>
          <p:cNvPr id="51" name="picture 51"/>
          <p:cNvPicPr>
            <a:picLocks noChangeAspect="1"/>
          </p:cNvPicPr>
          <p:nvPr/>
        </p:nvPicPr>
        <p:blipFill>
          <a:blip r:embed="rId5"/>
          <a:stretch>
            <a:fillRect/>
          </a:stretch>
        </p:blipFill>
        <p:spPr>
          <a:xfrm rot="21600000">
            <a:off x="1110507" y="3526541"/>
            <a:ext cx="943441" cy="319235"/>
          </a:xfrm>
          <a:prstGeom prst="rect">
            <a:avLst/>
          </a:prstGeom>
        </p:spPr>
      </p:pic>
      <p:pic>
        <p:nvPicPr>
          <p:cNvPr id="52" name="picture 52"/>
          <p:cNvPicPr>
            <a:picLocks noChangeAspect="1"/>
          </p:cNvPicPr>
          <p:nvPr/>
        </p:nvPicPr>
        <p:blipFill>
          <a:blip r:embed="rId6"/>
          <a:stretch>
            <a:fillRect/>
          </a:stretch>
        </p:blipFill>
        <p:spPr>
          <a:xfrm rot="21600000">
            <a:off x="2755661" y="3307513"/>
            <a:ext cx="1450246" cy="218037"/>
          </a:xfrm>
          <a:prstGeom prst="rect">
            <a:avLst/>
          </a:prstGeom>
        </p:spPr>
      </p:pic>
      <p:pic>
        <p:nvPicPr>
          <p:cNvPr id="53" name="picture 53"/>
          <p:cNvPicPr>
            <a:picLocks noChangeAspect="1"/>
          </p:cNvPicPr>
          <p:nvPr/>
        </p:nvPicPr>
        <p:blipFill>
          <a:blip r:embed="rId7"/>
          <a:stretch>
            <a:fillRect/>
          </a:stretch>
        </p:blipFill>
        <p:spPr>
          <a:xfrm rot="21600000">
            <a:off x="2537834" y="3753198"/>
            <a:ext cx="298866" cy="319235"/>
          </a:xfrm>
          <a:prstGeom prst="rect">
            <a:avLst/>
          </a:prstGeom>
        </p:spPr>
      </p:pic>
      <p:pic>
        <p:nvPicPr>
          <p:cNvPr id="54" name="picture 54"/>
          <p:cNvPicPr>
            <a:picLocks noChangeAspect="1"/>
          </p:cNvPicPr>
          <p:nvPr/>
        </p:nvPicPr>
        <p:blipFill>
          <a:blip r:embed="rId8"/>
          <a:stretch>
            <a:fillRect/>
          </a:stretch>
        </p:blipFill>
        <p:spPr>
          <a:xfrm rot="21600000">
            <a:off x="2240330" y="3286124"/>
            <a:ext cx="298866" cy="319235"/>
          </a:xfrm>
          <a:prstGeom prst="rect">
            <a:avLst/>
          </a:prstGeom>
        </p:spPr>
      </p:pic>
      <p:pic>
        <p:nvPicPr>
          <p:cNvPr id="55" name="picture 55"/>
          <p:cNvPicPr>
            <a:picLocks noChangeAspect="1"/>
          </p:cNvPicPr>
          <p:nvPr/>
        </p:nvPicPr>
        <p:blipFill>
          <a:blip r:embed="rId9"/>
          <a:stretch>
            <a:fillRect/>
          </a:stretch>
        </p:blipFill>
        <p:spPr>
          <a:xfrm rot="21600000">
            <a:off x="3053164" y="3776502"/>
            <a:ext cx="216464" cy="216122"/>
          </a:xfrm>
          <a:prstGeom prst="rect">
            <a:avLst/>
          </a:prstGeom>
        </p:spPr>
      </p:pic>
      <p:pic>
        <p:nvPicPr>
          <p:cNvPr id="56" name="picture 56"/>
          <p:cNvPicPr>
            <a:picLocks noChangeAspect="1"/>
          </p:cNvPicPr>
          <p:nvPr/>
        </p:nvPicPr>
        <p:blipFill>
          <a:blip r:embed="rId10"/>
          <a:stretch>
            <a:fillRect/>
          </a:stretch>
        </p:blipFill>
        <p:spPr>
          <a:xfrm rot="21600000">
            <a:off x="3784167" y="3780014"/>
            <a:ext cx="109024" cy="212610"/>
          </a:xfrm>
          <a:prstGeom prst="rect">
            <a:avLst/>
          </a:prstGeom>
        </p:spPr>
      </p:pic>
      <p:pic>
        <p:nvPicPr>
          <p:cNvPr id="57" name="picture 57"/>
          <p:cNvPicPr>
            <a:picLocks noChangeAspect="1"/>
          </p:cNvPicPr>
          <p:nvPr/>
        </p:nvPicPr>
        <p:blipFill>
          <a:blip r:embed="rId11"/>
          <a:stretch>
            <a:fillRect/>
          </a:stretch>
        </p:blipFill>
        <p:spPr>
          <a:xfrm rot="21600000">
            <a:off x="3440993" y="3875465"/>
            <a:ext cx="211076" cy="74701"/>
          </a:xfrm>
          <a:prstGeom prst="rect">
            <a:avLst/>
          </a:prstGeom>
        </p:spPr>
      </p:pic>
      <p:pic>
        <p:nvPicPr>
          <p:cNvPr id="58" name="picture 58"/>
          <p:cNvPicPr>
            <a:picLocks noChangeAspect="1"/>
          </p:cNvPicPr>
          <p:nvPr/>
        </p:nvPicPr>
        <p:blipFill>
          <a:blip r:embed="rId12"/>
          <a:stretch>
            <a:fillRect/>
          </a:stretch>
        </p:blipFill>
        <p:spPr>
          <a:xfrm rot="21600000">
            <a:off x="3923300" y="3753198"/>
            <a:ext cx="43419" cy="319235"/>
          </a:xfrm>
          <a:prstGeom prst="rect">
            <a:avLst/>
          </a:prstGeom>
        </p:spPr>
      </p:pic>
      <p:pic>
        <p:nvPicPr>
          <p:cNvPr id="59" name="picture 59"/>
          <p:cNvPicPr>
            <a:picLocks noChangeAspect="1"/>
          </p:cNvPicPr>
          <p:nvPr/>
        </p:nvPicPr>
        <p:blipFill>
          <a:blip r:embed="rId13"/>
          <a:stretch>
            <a:fillRect/>
          </a:stretch>
        </p:blipFill>
        <p:spPr>
          <a:xfrm rot="21600000">
            <a:off x="3625796" y="3286124"/>
            <a:ext cx="43419" cy="319235"/>
          </a:xfrm>
          <a:prstGeom prst="rect">
            <a:avLst/>
          </a:prstGeom>
        </p:spPr>
      </p:pic>
      <p:pic>
        <p:nvPicPr>
          <p:cNvPr id="60" name="picture 60"/>
          <p:cNvPicPr>
            <a:picLocks noChangeAspect="1"/>
          </p:cNvPicPr>
          <p:nvPr/>
        </p:nvPicPr>
        <p:blipFill>
          <a:blip r:embed="rId14"/>
          <a:stretch>
            <a:fillRect/>
          </a:stretch>
        </p:blipFill>
        <p:spPr>
          <a:xfrm rot="21600000">
            <a:off x="2995800" y="3753198"/>
            <a:ext cx="43419" cy="319235"/>
          </a:xfrm>
          <a:prstGeom prst="rect">
            <a:avLst/>
          </a:prstGeom>
        </p:spPr>
      </p:pic>
      <p:pic>
        <p:nvPicPr>
          <p:cNvPr id="61" name="picture 61"/>
          <p:cNvPicPr>
            <a:picLocks noChangeAspect="1"/>
          </p:cNvPicPr>
          <p:nvPr/>
        </p:nvPicPr>
        <p:blipFill>
          <a:blip r:embed="rId15"/>
          <a:stretch>
            <a:fillRect/>
          </a:stretch>
        </p:blipFill>
        <p:spPr>
          <a:xfrm rot="21600000">
            <a:off x="2698296" y="3286124"/>
            <a:ext cx="43419" cy="319235"/>
          </a:xfrm>
          <a:prstGeom prst="rect">
            <a:avLst/>
          </a:prstGeom>
        </p:spPr>
      </p:pic>
      <p:pic>
        <p:nvPicPr>
          <p:cNvPr id="62" name="picture 62"/>
          <p:cNvPicPr>
            <a:picLocks noChangeAspect="1"/>
          </p:cNvPicPr>
          <p:nvPr/>
        </p:nvPicPr>
        <p:blipFill>
          <a:blip r:embed="rId16"/>
          <a:stretch>
            <a:fillRect/>
          </a:stretch>
        </p:blipFill>
        <p:spPr>
          <a:xfrm rot="21600000">
            <a:off x="2949257" y="3424249"/>
            <a:ext cx="62963" cy="151670"/>
          </a:xfrm>
          <a:prstGeom prst="rect">
            <a:avLst/>
          </a:prstGeom>
        </p:spPr>
      </p:pic>
      <p:pic>
        <p:nvPicPr>
          <p:cNvPr id="63" name="picture 63"/>
          <p:cNvPicPr>
            <a:picLocks noChangeAspect="1"/>
          </p:cNvPicPr>
          <p:nvPr/>
        </p:nvPicPr>
        <p:blipFill>
          <a:blip r:embed="rId17"/>
          <a:stretch>
            <a:fillRect/>
          </a:stretch>
        </p:blipFill>
        <p:spPr>
          <a:xfrm rot="21600000">
            <a:off x="2869930" y="3934548"/>
            <a:ext cx="62963" cy="151670"/>
          </a:xfrm>
          <a:prstGeom prst="rect">
            <a:avLst/>
          </a:prstGeom>
        </p:spPr>
      </p:pic>
      <p:pic>
        <p:nvPicPr>
          <p:cNvPr id="64" name="picture 64"/>
          <p:cNvPicPr>
            <a:picLocks noChangeAspect="1"/>
          </p:cNvPicPr>
          <p:nvPr/>
        </p:nvPicPr>
        <p:blipFill>
          <a:blip r:embed="rId18"/>
          <a:stretch>
            <a:fillRect/>
          </a:stretch>
        </p:blipFill>
        <p:spPr>
          <a:xfrm rot="21600000">
            <a:off x="3246761" y="3891322"/>
            <a:ext cx="62963" cy="151670"/>
          </a:xfrm>
          <a:prstGeom prst="rect">
            <a:avLst/>
          </a:prstGeom>
        </p:spPr>
      </p:pic>
      <p:pic>
        <p:nvPicPr>
          <p:cNvPr id="65" name="picture 65"/>
          <p:cNvPicPr>
            <a:picLocks noChangeAspect="1"/>
          </p:cNvPicPr>
          <p:nvPr/>
        </p:nvPicPr>
        <p:blipFill>
          <a:blip r:embed="rId19"/>
          <a:stretch>
            <a:fillRect/>
          </a:stretch>
        </p:blipFill>
        <p:spPr>
          <a:xfrm rot="21600000">
            <a:off x="4213465" y="3424249"/>
            <a:ext cx="62963" cy="15167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6"/>
          <p:cNvPicPr>
            <a:picLocks noChangeAspect="1"/>
          </p:cNvPicPr>
          <p:nvPr/>
        </p:nvPicPr>
        <p:blipFill>
          <a:blip r:embed="rId2"/>
          <a:stretch>
            <a:fillRect/>
          </a:stretch>
        </p:blipFill>
        <p:spPr>
          <a:xfrm rot="21600000">
            <a:off x="752475" y="3971925"/>
            <a:ext cx="7877175" cy="2543175"/>
          </a:xfrm>
          <a:prstGeom prst="rect">
            <a:avLst/>
          </a:prstGeom>
        </p:spPr>
      </p:pic>
      <p:pic>
        <p:nvPicPr>
          <p:cNvPr id="67" name="picture 67"/>
          <p:cNvPicPr>
            <a:picLocks noChangeAspect="1"/>
          </p:cNvPicPr>
          <p:nvPr/>
        </p:nvPicPr>
        <p:blipFill>
          <a:blip r:embed="rId3"/>
          <a:stretch>
            <a:fillRect/>
          </a:stretch>
        </p:blipFill>
        <p:spPr>
          <a:xfrm rot="21600000">
            <a:off x="828675" y="800100"/>
            <a:ext cx="5238750" cy="2914650"/>
          </a:xfrm>
          <a:prstGeom prst="rect">
            <a:avLst/>
          </a:prstGeom>
        </p:spPr>
      </p:pic>
      <p:pic>
        <p:nvPicPr>
          <p:cNvPr id="68" name="picture 68"/>
          <p:cNvPicPr>
            <a:picLocks noChangeAspect="1"/>
          </p:cNvPicPr>
          <p:nvPr/>
        </p:nvPicPr>
        <p:blipFill>
          <a:blip r:embed="rId4"/>
          <a:stretch>
            <a:fillRect/>
          </a:stretch>
        </p:blipFill>
        <p:spPr>
          <a:xfrm rot="21600000">
            <a:off x="6124575" y="800100"/>
            <a:ext cx="5238750" cy="2914650"/>
          </a:xfrm>
          <a:prstGeom prst="rect">
            <a:avLst/>
          </a:prstGeom>
        </p:spPr>
      </p:pic>
      <p:sp>
        <p:nvSpPr>
          <p:cNvPr id="69" name="textbox 69"/>
          <p:cNvSpPr/>
          <p:nvPr/>
        </p:nvSpPr>
        <p:spPr>
          <a:xfrm>
            <a:off x="746337" y="290880"/>
            <a:ext cx="3428365" cy="313690"/>
          </a:xfrm>
          <a:prstGeom prst="rect">
            <a:avLst/>
          </a:prstGeom>
        </p:spPr>
        <p:txBody>
          <a:bodyPr vert="horz" wrap="square" lIns="0" tIns="0" rIns="0" bIns="0"/>
          <a:lstStyle/>
          <a:p>
            <a:pPr algn="l" rtl="0" eaLnBrk="0">
              <a:lnSpc>
                <a:spcPct val="81157"/>
              </a:lnSpc>
              <a:tabLst/>
            </a:pPr>
            <a:endParaRPr lang="Arial" altLang="Arial" sz="100" dirty="0"/>
          </a:p>
          <a:p>
            <a:pPr marL="12700" algn="l" rtl="0" eaLnBrk="0">
              <a:lnSpc>
                <a:spcPct val="90000"/>
              </a:lnSpc>
              <a:tabLst/>
            </a:pPr>
            <a:r>
              <a:rPr sz="2100" spc="30" dirty="0">
                <a:solidFill>
                  <a:srgbClr val="24292F">
                    <a:alpha val="100000"/>
                  </a:srgbClr>
                </a:solidFill>
                <a:latin typeface="Microsoft YaHei"/>
                <a:ea typeface="Microsoft YaHei"/>
                <a:cs typeface="Microsoft YaHei"/>
              </a:rPr>
              <a:t>策略1 - 导演聚类</a:t>
            </a:r>
            <a:r>
              <a:rPr sz="2100" spc="0" dirty="0">
                <a:solidFill>
                  <a:srgbClr val="24292F">
                    <a:alpha val="100000"/>
                  </a:srgbClr>
                </a:solidFill>
                <a:latin typeface="Microsoft YaHei"/>
                <a:ea typeface="Microsoft YaHei"/>
                <a:cs typeface="Microsoft YaHei"/>
              </a:rPr>
              <a:t>情况可视化</a:t>
            </a:r>
            <a:endParaRPr lang="Microsoft YaHei" altLang="Microsoft YaHei" sz="2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70"/>
          <p:cNvSpPr/>
          <p:nvPr/>
        </p:nvSpPr>
        <p:spPr>
          <a:xfrm>
            <a:off x="746337" y="2419908"/>
            <a:ext cx="10701019" cy="2004695"/>
          </a:xfrm>
          <a:prstGeom prst="rect">
            <a:avLst/>
          </a:prstGeom>
        </p:spPr>
        <p:txBody>
          <a:bodyPr vert="horz" wrap="square" lIns="0" tIns="0" rIns="0" bIns="0"/>
          <a:lstStyle/>
          <a:p>
            <a:pPr algn="l" rtl="0" eaLnBrk="0">
              <a:lnSpc>
                <a:spcPct val="49525"/>
              </a:lnSpc>
              <a:tabLst/>
            </a:pPr>
            <a:endParaRPr lang="Arial" altLang="Arial" sz="100" dirty="0"/>
          </a:p>
          <a:p>
            <a:pPr marL="15416" indent="-2716" algn="l" rtl="0" eaLnBrk="0">
              <a:lnSpc>
                <a:spcPct val="124000"/>
              </a:lnSpc>
              <a:tabLst/>
            </a:pPr>
            <a:r>
              <a:rPr sz="2100" spc="-80" dirty="0">
                <a:solidFill>
                  <a:srgbClr val="24292F">
                    <a:alpha val="100000"/>
                  </a:srgbClr>
                </a:solidFill>
                <a:latin typeface="Microsoft YaHei"/>
                <a:ea typeface="Microsoft YaHei"/>
                <a:cs typeface="Microsoft YaHei"/>
              </a:rPr>
              <a:t>对于导演，  cluster 0 和 cluster 1 均以剧情片为主，  cluste</a:t>
            </a:r>
            <a:r>
              <a:rPr sz="2100" spc="-70" dirty="0">
                <a:solidFill>
                  <a:srgbClr val="24292F">
                    <a:alpha val="100000"/>
                  </a:srgbClr>
                </a:solidFill>
                <a:latin typeface="Microsoft YaHei"/>
                <a:ea typeface="Microsoft YaHei"/>
                <a:cs typeface="Microsoft YaHei"/>
              </a:rPr>
              <a:t>r</a:t>
            </a:r>
            <a:r>
              <a:rPr sz="2100" spc="-80" dirty="0">
                <a:solidFill>
                  <a:srgbClr val="24292F">
                    <a:alpha val="100000"/>
                  </a:srgbClr>
                </a:solidFill>
                <a:latin typeface="Microsoft YaHei"/>
                <a:ea typeface="Microsoft YaHei"/>
                <a:cs typeface="Microsoft YaHei"/>
              </a:rPr>
              <a:t> 2 以惊悚/动作片为主，  </a:t>
            </a:r>
            <a:r>
              <a:rPr sz="2100" spc="0" dirty="0">
                <a:solidFill>
                  <a:srgbClr val="24292F">
                    <a:alpha val="100000"/>
                  </a:srgbClr>
                </a:solidFill>
                <a:latin typeface="Microsoft YaHei"/>
                <a:ea typeface="Microsoft YaHei"/>
                <a:cs typeface="Microsoft YaHei"/>
              </a:rPr>
              <a:t>cluster  </a:t>
            </a:r>
            <a:r>
              <a:rPr sz="2100" spc="-30" dirty="0">
                <a:solidFill>
                  <a:srgbClr val="24292F">
                    <a:alpha val="100000"/>
                  </a:srgbClr>
                </a:solidFill>
                <a:latin typeface="Microsoft YaHei"/>
                <a:ea typeface="Microsoft YaHei"/>
                <a:cs typeface="Microsoft YaHei"/>
              </a:rPr>
              <a:t>3 以动漫动画作品为主 。而clust</a:t>
            </a:r>
            <a:r>
              <a:rPr sz="2100" spc="-10" dirty="0">
                <a:solidFill>
                  <a:srgbClr val="24292F">
                    <a:alpha val="100000"/>
                  </a:srgbClr>
                </a:solidFill>
                <a:latin typeface="Microsoft YaHei"/>
                <a:ea typeface="Microsoft YaHei"/>
                <a:cs typeface="Microsoft YaHei"/>
              </a:rPr>
              <a:t>e</a:t>
            </a:r>
            <a:r>
              <a:rPr sz="2100" spc="0" dirty="0">
                <a:solidFill>
                  <a:srgbClr val="24292F">
                    <a:alpha val="100000"/>
                  </a:srgbClr>
                </a:solidFill>
                <a:latin typeface="Microsoft YaHei"/>
                <a:ea typeface="Microsoft YaHei"/>
                <a:cs typeface="Microsoft YaHei"/>
              </a:rPr>
              <a:t>r</a:t>
            </a:r>
            <a:r>
              <a:rPr sz="2100" spc="-30" dirty="0">
                <a:solidFill>
                  <a:srgbClr val="24292F">
                    <a:alpha val="100000"/>
                  </a:srgbClr>
                </a:solidFill>
                <a:latin typeface="Microsoft YaHei"/>
                <a:ea typeface="Microsoft YaHei"/>
                <a:cs typeface="Microsoft YaHei"/>
              </a:rPr>
              <a:t> 0 和</a:t>
            </a:r>
            <a:r>
              <a:rPr sz="2100" spc="0" dirty="0">
                <a:solidFill>
                  <a:srgbClr val="24292F">
                    <a:alpha val="100000"/>
                  </a:srgbClr>
                </a:solidFill>
                <a:latin typeface="Microsoft YaHei"/>
                <a:ea typeface="Microsoft YaHei"/>
                <a:cs typeface="Microsoft YaHei"/>
              </a:rPr>
              <a:t>cluster</a:t>
            </a:r>
            <a:r>
              <a:rPr sz="2100" spc="-30" dirty="0">
                <a:solidFill>
                  <a:srgbClr val="24292F">
                    <a:alpha val="100000"/>
                  </a:srgbClr>
                </a:solidFill>
                <a:latin typeface="Microsoft YaHei"/>
                <a:ea typeface="Microsoft YaHei"/>
                <a:cs typeface="Microsoft YaHei"/>
              </a:rPr>
              <a:t> 1 在导演的国别分布上有显著区别，  </a:t>
            </a:r>
            <a:r>
              <a:rPr sz="2100" spc="0" dirty="0">
                <a:solidFill>
                  <a:srgbClr val="24292F">
                    <a:alpha val="100000"/>
                  </a:srgbClr>
                </a:solidFill>
                <a:latin typeface="Microsoft YaHei"/>
                <a:ea typeface="Microsoft YaHei"/>
                <a:cs typeface="Microsoft YaHei"/>
              </a:rPr>
              <a:t>cluster </a:t>
            </a:r>
            <a:r>
              <a:rPr sz="2100" spc="-40" dirty="0">
                <a:solidFill>
                  <a:srgbClr val="24292F">
                    <a:alpha val="100000"/>
                  </a:srgbClr>
                </a:solidFill>
                <a:latin typeface="Microsoft YaHei"/>
                <a:ea typeface="Microsoft YaHei"/>
                <a:cs typeface="Microsoft YaHei"/>
              </a:rPr>
              <a:t>0 有很多中国大陆的导演，  而 cluster 1 中则以外国导演为主；  c</a:t>
            </a:r>
            <a:r>
              <a:rPr sz="2100" spc="0" dirty="0">
                <a:solidFill>
                  <a:srgbClr val="24292F">
                    <a:alpha val="100000"/>
                  </a:srgbClr>
                </a:solidFill>
                <a:latin typeface="Microsoft YaHei"/>
                <a:ea typeface="Microsoft YaHei"/>
                <a:cs typeface="Microsoft YaHei"/>
              </a:rPr>
              <a:t>luster</a:t>
            </a:r>
            <a:r>
              <a:rPr sz="2100" spc="-40" dirty="0">
                <a:solidFill>
                  <a:srgbClr val="24292F">
                    <a:alpha val="100000"/>
                  </a:srgbClr>
                </a:solidFill>
                <a:latin typeface="Microsoft YaHei"/>
                <a:ea typeface="Microsoft YaHei"/>
                <a:cs typeface="Microsoft YaHei"/>
              </a:rPr>
              <a:t> 0 中的导演电影数</a:t>
            </a:r>
            <a:r>
              <a:rPr sz="2100" spc="0" dirty="0">
                <a:solidFill>
                  <a:srgbClr val="24292F">
                    <a:alpha val="100000"/>
                  </a:srgbClr>
                </a:solidFill>
                <a:latin typeface="Microsoft YaHei"/>
                <a:ea typeface="Microsoft YaHei"/>
                <a:cs typeface="Microsoft YaHei"/>
              </a:rPr>
              <a:t>   </a:t>
            </a:r>
            <a:r>
              <a:rPr sz="2100" spc="-20" dirty="0">
                <a:solidFill>
                  <a:srgbClr val="24292F">
                    <a:alpha val="100000"/>
                  </a:srgbClr>
                </a:solidFill>
                <a:latin typeface="Microsoft YaHei"/>
                <a:ea typeface="Microsoft YaHei"/>
                <a:cs typeface="Microsoft YaHei"/>
              </a:rPr>
              <a:t>目总体而言较多，  </a:t>
            </a:r>
            <a:r>
              <a:rPr sz="2100" spc="0" dirty="0">
                <a:solidFill>
                  <a:srgbClr val="24292F">
                    <a:alpha val="100000"/>
                  </a:srgbClr>
                </a:solidFill>
                <a:latin typeface="Microsoft YaHei"/>
                <a:ea typeface="Microsoft YaHei"/>
                <a:cs typeface="Microsoft YaHei"/>
              </a:rPr>
              <a:t>cluster</a:t>
            </a:r>
            <a:r>
              <a:rPr sz="2100" spc="-20" dirty="0">
                <a:solidFill>
                  <a:srgbClr val="24292F">
                    <a:alpha val="100000"/>
                  </a:srgbClr>
                </a:solidFill>
                <a:latin typeface="Microsoft YaHei"/>
                <a:ea typeface="Microsoft YaHei"/>
                <a:cs typeface="Microsoft YaHei"/>
              </a:rPr>
              <a:t> 1 中的导演电影数目总体而言较少</a:t>
            </a:r>
            <a:r>
              <a:rPr sz="2100" spc="-10" dirty="0">
                <a:solidFill>
                  <a:srgbClr val="24292F">
                    <a:alpha val="100000"/>
                  </a:srgbClr>
                </a:solidFill>
                <a:latin typeface="Microsoft YaHei"/>
                <a:ea typeface="Microsoft YaHei"/>
                <a:cs typeface="Microsoft YaHei"/>
              </a:rPr>
              <a:t>；</a:t>
            </a:r>
            <a:r>
              <a:rPr sz="2100" spc="0" dirty="0">
                <a:solidFill>
                  <a:srgbClr val="24292F">
                    <a:alpha val="100000"/>
                  </a:srgbClr>
                </a:solidFill>
                <a:latin typeface="Microsoft YaHei"/>
                <a:ea typeface="Microsoft YaHei"/>
                <a:cs typeface="Microsoft YaHei"/>
              </a:rPr>
              <a:t>两个 cluster 在评分上没有  </a:t>
            </a:r>
            <a:r>
              <a:rPr sz="2100" spc="70" dirty="0">
                <a:solidFill>
                  <a:srgbClr val="24292F">
                    <a:alpha val="100000"/>
                  </a:srgbClr>
                </a:solidFill>
                <a:latin typeface="Microsoft YaHei"/>
                <a:ea typeface="Microsoft YaHei"/>
                <a:cs typeface="Microsoft YaHei"/>
              </a:rPr>
              <a:t>显著差异</a:t>
            </a:r>
            <a:r>
              <a:rPr sz="2100" spc="30" dirty="0">
                <a:solidFill>
                  <a:srgbClr val="24292F">
                    <a:alpha val="100000"/>
                  </a:srgbClr>
                </a:solidFill>
                <a:latin typeface="Microsoft YaHei"/>
                <a:ea typeface="Microsoft YaHei"/>
                <a:cs typeface="Microsoft YaHei"/>
              </a:rPr>
              <a:t>。</a:t>
            </a:r>
            <a:endParaRPr lang="Microsoft YaHei" altLang="Microsoft YaHei" sz="21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1"/>
          <p:cNvPicPr>
            <a:picLocks noChangeAspect="1"/>
          </p:cNvPicPr>
          <p:nvPr/>
        </p:nvPicPr>
        <p:blipFill>
          <a:blip r:embed="rId2"/>
          <a:stretch>
            <a:fillRect/>
          </a:stretch>
        </p:blipFill>
        <p:spPr>
          <a:xfrm rot="21600000">
            <a:off x="752475" y="3952875"/>
            <a:ext cx="7877175" cy="2571750"/>
          </a:xfrm>
          <a:prstGeom prst="rect">
            <a:avLst/>
          </a:prstGeom>
        </p:spPr>
      </p:pic>
      <p:pic>
        <p:nvPicPr>
          <p:cNvPr id="72" name="picture 72"/>
          <p:cNvPicPr>
            <a:picLocks noChangeAspect="1"/>
          </p:cNvPicPr>
          <p:nvPr/>
        </p:nvPicPr>
        <p:blipFill>
          <a:blip r:embed="rId3"/>
          <a:stretch>
            <a:fillRect/>
          </a:stretch>
        </p:blipFill>
        <p:spPr>
          <a:xfrm rot="21600000">
            <a:off x="6124575" y="790575"/>
            <a:ext cx="5238750" cy="2895600"/>
          </a:xfrm>
          <a:prstGeom prst="rect">
            <a:avLst/>
          </a:prstGeom>
        </p:spPr>
      </p:pic>
      <p:pic>
        <p:nvPicPr>
          <p:cNvPr id="73" name="picture 73"/>
          <p:cNvPicPr>
            <a:picLocks noChangeAspect="1"/>
          </p:cNvPicPr>
          <p:nvPr/>
        </p:nvPicPr>
        <p:blipFill>
          <a:blip r:embed="rId4"/>
          <a:stretch>
            <a:fillRect/>
          </a:stretch>
        </p:blipFill>
        <p:spPr>
          <a:xfrm rot="21600000">
            <a:off x="828675" y="790575"/>
            <a:ext cx="5238749" cy="2895600"/>
          </a:xfrm>
          <a:prstGeom prst="rect">
            <a:avLst/>
          </a:prstGeom>
        </p:spPr>
      </p:pic>
      <p:sp>
        <p:nvSpPr>
          <p:cNvPr id="74" name="textbox 74"/>
          <p:cNvSpPr/>
          <p:nvPr/>
        </p:nvSpPr>
        <p:spPr>
          <a:xfrm>
            <a:off x="746337" y="290880"/>
            <a:ext cx="3428365" cy="313054"/>
          </a:xfrm>
          <a:prstGeom prst="rect">
            <a:avLst/>
          </a:prstGeom>
        </p:spPr>
        <p:txBody>
          <a:bodyPr vert="horz" wrap="square" lIns="0" tIns="0" rIns="0" bIns="0"/>
          <a:lstStyle/>
          <a:p>
            <a:pPr algn="l" rtl="0" eaLnBrk="0">
              <a:lnSpc>
                <a:spcPct val="79448"/>
              </a:lnSpc>
              <a:tabLst/>
            </a:pPr>
            <a:endParaRPr lang="Arial" altLang="Arial" sz="100" dirty="0"/>
          </a:p>
          <a:p>
            <a:pPr marL="12700" algn="l" rtl="0" eaLnBrk="0">
              <a:lnSpc>
                <a:spcPct val="90000"/>
              </a:lnSpc>
              <a:tabLst/>
            </a:pPr>
            <a:r>
              <a:rPr sz="2100" spc="30" dirty="0">
                <a:solidFill>
                  <a:srgbClr val="24292F">
                    <a:alpha val="100000"/>
                  </a:srgbClr>
                </a:solidFill>
                <a:latin typeface="Microsoft YaHei"/>
                <a:ea typeface="Microsoft YaHei"/>
                <a:cs typeface="Microsoft YaHei"/>
              </a:rPr>
              <a:t>策略1 - 演员聚类</a:t>
            </a:r>
            <a:r>
              <a:rPr sz="2100" spc="0" dirty="0">
                <a:solidFill>
                  <a:srgbClr val="24292F">
                    <a:alpha val="100000"/>
                  </a:srgbClr>
                </a:solidFill>
                <a:latin typeface="Microsoft YaHei"/>
                <a:ea typeface="Microsoft YaHei"/>
                <a:cs typeface="Microsoft YaHei"/>
              </a:rPr>
              <a:t>情况可视化</a:t>
            </a:r>
            <a:endParaRPr lang="Microsoft YaHei" altLang="Microsoft YaHei" sz="21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5"/>
          <p:cNvSpPr/>
          <p:nvPr/>
        </p:nvSpPr>
        <p:spPr>
          <a:xfrm>
            <a:off x="745509" y="2839008"/>
            <a:ext cx="10699750" cy="1211580"/>
          </a:xfrm>
          <a:prstGeom prst="rect">
            <a:avLst/>
          </a:prstGeom>
        </p:spPr>
        <p:txBody>
          <a:bodyPr vert="horz" wrap="square" lIns="0" tIns="0" rIns="0" bIns="0"/>
          <a:lstStyle/>
          <a:p>
            <a:pPr algn="l" rtl="0" eaLnBrk="0">
              <a:lnSpc>
                <a:spcPct val="114000"/>
              </a:lnSpc>
              <a:tabLst/>
            </a:pPr>
            <a:endParaRPr lang="Arial" altLang="Arial" sz="100" dirty="0"/>
          </a:p>
          <a:p>
            <a:pPr marL="12700" indent="828" algn="l" rtl="0" eaLnBrk="0">
              <a:lnSpc>
                <a:spcPct val="123000"/>
              </a:lnSpc>
              <a:spcBef>
                <a:spcPts val="1"/>
              </a:spcBef>
              <a:tabLst/>
            </a:pPr>
            <a:r>
              <a:rPr sz="2100" spc="20" dirty="0">
                <a:solidFill>
                  <a:srgbClr val="24292F">
                    <a:alpha val="100000"/>
                  </a:srgbClr>
                </a:solidFill>
                <a:latin typeface="Microsoft YaHei"/>
                <a:ea typeface="Microsoft YaHei"/>
                <a:cs typeface="Microsoft YaHei"/>
              </a:rPr>
              <a:t>对于演员，  我们同样可以发现有惊悚/动作片为主的演员</a:t>
            </a:r>
            <a:r>
              <a:rPr sz="2100" spc="0" dirty="0">
                <a:solidFill>
                  <a:srgbClr val="24292F">
                    <a:alpha val="100000"/>
                  </a:srgbClr>
                </a:solidFill>
                <a:latin typeface="Microsoft YaHei"/>
                <a:ea typeface="Microsoft YaHei"/>
                <a:cs typeface="Microsoft YaHei"/>
              </a:rPr>
              <a:t>  ( cluster1)  和动漫动画为主的   </a:t>
            </a:r>
            <a:r>
              <a:rPr sz="2100" spc="-10" dirty="0">
                <a:solidFill>
                  <a:srgbClr val="24292F">
                    <a:alpha val="100000"/>
                  </a:srgbClr>
                </a:solidFill>
                <a:latin typeface="Microsoft YaHei"/>
                <a:ea typeface="Microsoft YaHei"/>
                <a:cs typeface="Microsoft YaHei"/>
              </a:rPr>
              <a:t>演员  ( </a:t>
            </a:r>
            <a:r>
              <a:rPr sz="2100" spc="0" dirty="0">
                <a:solidFill>
                  <a:srgbClr val="24292F">
                    <a:alpha val="100000"/>
                  </a:srgbClr>
                </a:solidFill>
                <a:latin typeface="Microsoft YaHei"/>
                <a:ea typeface="Microsoft YaHei"/>
                <a:cs typeface="Microsoft YaHei"/>
              </a:rPr>
              <a:t>cluster</a:t>
            </a:r>
            <a:r>
              <a:rPr sz="2100" spc="-10" dirty="0">
                <a:solidFill>
                  <a:srgbClr val="24292F">
                    <a:alpha val="100000"/>
                  </a:srgbClr>
                </a:solidFill>
                <a:latin typeface="Microsoft YaHei"/>
                <a:ea typeface="Microsoft YaHei"/>
                <a:cs typeface="Microsoft YaHei"/>
              </a:rPr>
              <a:t> 3)，  另外两类演员的参演主要为</a:t>
            </a:r>
            <a:r>
              <a:rPr sz="2100" spc="0" dirty="0">
                <a:solidFill>
                  <a:srgbClr val="24292F">
                    <a:alpha val="100000"/>
                  </a:srgbClr>
                </a:solidFill>
                <a:latin typeface="Microsoft YaHei"/>
                <a:ea typeface="Microsoft YaHei"/>
                <a:cs typeface="Microsoft YaHei"/>
              </a:rPr>
              <a:t>剧情片，  cluster 0 中的演员参演电影数总 </a:t>
            </a:r>
            <a:r>
              <a:rPr sz="2100" spc="-10" dirty="0">
                <a:solidFill>
                  <a:srgbClr val="24292F">
                    <a:alpha val="100000"/>
                  </a:srgbClr>
                </a:solidFill>
                <a:latin typeface="Microsoft YaHei"/>
                <a:ea typeface="Microsoft YaHei"/>
                <a:cs typeface="Microsoft YaHei"/>
              </a:rPr>
              <a:t>体大于clus</a:t>
            </a:r>
            <a:r>
              <a:rPr sz="2100" spc="0" dirty="0">
                <a:solidFill>
                  <a:srgbClr val="24292F">
                    <a:alpha val="100000"/>
                  </a:srgbClr>
                </a:solidFill>
                <a:latin typeface="Microsoft YaHei"/>
                <a:ea typeface="Microsoft YaHei"/>
                <a:cs typeface="Microsoft YaHei"/>
              </a:rPr>
              <a:t>ter</a:t>
            </a:r>
            <a:r>
              <a:rPr sz="2100" spc="-10" dirty="0">
                <a:solidFill>
                  <a:srgbClr val="24292F">
                    <a:alpha val="100000"/>
                  </a:srgbClr>
                </a:solidFill>
                <a:latin typeface="Microsoft YaHei"/>
                <a:ea typeface="Microsoft YaHei"/>
                <a:cs typeface="Microsoft YaHei"/>
              </a:rPr>
              <a:t> 2，  评分上没有显著差异。</a:t>
            </a:r>
            <a:endParaRPr lang="Microsoft YaHei" altLang="Microsoft YaHei" sz="21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6"/>
          <p:cNvSpPr/>
          <p:nvPr/>
        </p:nvSpPr>
        <p:spPr>
          <a:xfrm>
            <a:off x="744003" y="1673335"/>
            <a:ext cx="7888605" cy="1456055"/>
          </a:xfrm>
          <a:prstGeom prst="rect">
            <a:avLst/>
          </a:prstGeom>
        </p:spPr>
        <p:txBody>
          <a:bodyPr vert="horz" wrap="square" lIns="0" tIns="0" rIns="0" bIns="0"/>
          <a:lstStyle/>
          <a:p>
            <a:pPr algn="l" rtl="0" eaLnBrk="0">
              <a:lnSpc>
                <a:spcPct val="83341"/>
              </a:lnSpc>
              <a:tabLst/>
            </a:pPr>
            <a:endParaRPr lang="Arial" altLang="Arial" sz="100" dirty="0"/>
          </a:p>
          <a:p>
            <a:pPr marL="12700" algn="l" rtl="0" eaLnBrk="0">
              <a:lnSpc>
                <a:spcPts val="2724"/>
              </a:lnSpc>
              <a:tabLst/>
            </a:pPr>
            <a:r>
              <a:rPr sz="2200" spc="-10" dirty="0">
                <a:solidFill>
                  <a:srgbClr val="24292F">
                    <a:alpha val="100000"/>
                  </a:srgbClr>
                </a:solidFill>
                <a:latin typeface="Microsoft YaHei"/>
                <a:ea typeface="Microsoft YaHei"/>
                <a:cs typeface="Microsoft YaHei"/>
              </a:rPr>
              <a:t>特征策略2&amp;3：  基于参</a:t>
            </a:r>
            <a:r>
              <a:rPr sz="2200" spc="0" dirty="0">
                <a:solidFill>
                  <a:srgbClr val="24292F">
                    <a:alpha val="100000"/>
                  </a:srgbClr>
                </a:solidFill>
                <a:latin typeface="Microsoft YaHei"/>
                <a:ea typeface="Microsoft YaHei"/>
                <a:cs typeface="Microsoft YaHei"/>
              </a:rPr>
              <a:t>与电影类别与评分</a:t>
            </a:r>
            <a:endParaRPr lang="Microsoft YaHei" altLang="Microsoft YaHei" sz="2200" dirty="0"/>
          </a:p>
          <a:p>
            <a:pPr marL="17243" algn="l" rtl="0" eaLnBrk="0">
              <a:lnSpc>
                <a:spcPts val="2594"/>
              </a:lnSpc>
              <a:spcBef>
                <a:spcPts val="1579"/>
              </a:spcBef>
              <a:tabLst/>
            </a:pPr>
            <a:r>
              <a:rPr sz="2100" spc="-70" dirty="0">
                <a:solidFill>
                  <a:srgbClr val="24292F">
                    <a:alpha val="100000"/>
                  </a:srgbClr>
                </a:solidFill>
                <a:latin typeface="Microsoft YaHei"/>
                <a:ea typeface="Microsoft YaHei"/>
                <a:cs typeface="Microsoft YaHei"/>
              </a:rPr>
              <a:t>策略2&amp;3都令特征的每⼀维为个体与某个电影类别的“靠近</a:t>
            </a:r>
            <a:r>
              <a:rPr sz="2100" spc="-70" dirty="0">
                <a:solidFill>
                  <a:srgbClr val="24292F">
                    <a:alpha val="100000"/>
                  </a:srgbClr>
                </a:solidFill>
                <a:latin typeface="Wingdings"/>
                <a:ea typeface="Wingdings"/>
                <a:cs typeface="Wingdings"/>
              </a:rPr>
              <a:t></a:t>
            </a:r>
            <a:r>
              <a:rPr sz="2100" spc="-70" dirty="0">
                <a:solidFill>
                  <a:srgbClr val="24292F">
                    <a:alpha val="100000"/>
                  </a:srgbClr>
                </a:solidFill>
                <a:latin typeface="Microsoft YaHei"/>
                <a:ea typeface="Microsoft YaHei"/>
                <a:cs typeface="Microsoft YaHei"/>
              </a:rPr>
              <a:t>程</a:t>
            </a:r>
            <a:r>
              <a:rPr sz="2100" spc="-40" dirty="0">
                <a:solidFill>
                  <a:srgbClr val="24292F">
                    <a:alpha val="100000"/>
                  </a:srgbClr>
                </a:solidFill>
                <a:latin typeface="Microsoft YaHei"/>
                <a:ea typeface="Microsoft YaHei"/>
                <a:cs typeface="Microsoft YaHei"/>
              </a:rPr>
              <a:t>度</a:t>
            </a:r>
            <a:r>
              <a:rPr sz="2100" spc="0" dirty="0">
                <a:solidFill>
                  <a:srgbClr val="24292F">
                    <a:alpha val="100000"/>
                  </a:srgbClr>
                </a:solidFill>
                <a:latin typeface="Microsoft YaHei"/>
                <a:ea typeface="Microsoft YaHei"/>
                <a:cs typeface="Microsoft YaHei"/>
              </a:rPr>
              <a:t>。</a:t>
            </a:r>
            <a:endParaRPr lang="Microsoft YaHei" altLang="Microsoft YaHei" sz="2100" dirty="0"/>
          </a:p>
          <a:p>
            <a:pPr algn="l" rtl="0" eaLnBrk="0">
              <a:lnSpc>
                <a:spcPct val="122000"/>
              </a:lnSpc>
              <a:tabLst/>
            </a:pPr>
            <a:endParaRPr lang="Arial" altLang="Arial" sz="1000" dirty="0"/>
          </a:p>
          <a:p>
            <a:pPr algn="l" rtl="0" eaLnBrk="0">
              <a:lnSpc>
                <a:spcPct val="105000"/>
              </a:lnSpc>
              <a:tabLst/>
            </a:pPr>
            <a:endParaRPr lang="Arial" altLang="Arial" sz="500" dirty="0"/>
          </a:p>
          <a:p>
            <a:pPr marL="357934" algn="l" rtl="0" eaLnBrk="0">
              <a:lnSpc>
                <a:spcPct val="90000"/>
              </a:lnSpc>
              <a:spcBef>
                <a:spcPts val="2"/>
              </a:spcBef>
              <a:tabLst/>
            </a:pPr>
            <a:r>
              <a:rPr sz="2100" spc="50" dirty="0">
                <a:solidFill>
                  <a:srgbClr val="57606A">
                    <a:alpha val="100000"/>
                  </a:srgbClr>
                </a:solidFill>
                <a:latin typeface="Microsoft YaHei"/>
                <a:ea typeface="Microsoft YaHei"/>
                <a:cs typeface="Microsoft YaHei"/>
              </a:rPr>
              <a:t>策略</a:t>
            </a:r>
            <a:r>
              <a:rPr sz="2100" spc="20" dirty="0">
                <a:solidFill>
                  <a:srgbClr val="57606A">
                    <a:alpha val="100000"/>
                  </a:srgbClr>
                </a:solidFill>
                <a:latin typeface="Microsoft YaHei"/>
                <a:ea typeface="Microsoft YaHei"/>
                <a:cs typeface="Microsoft YaHei"/>
              </a:rPr>
              <a:t>2</a:t>
            </a:r>
            <a:endParaRPr lang="Microsoft YaHei" altLang="Microsoft YaHei" sz="2100" dirty="0"/>
          </a:p>
        </p:txBody>
      </p:sp>
      <p:sp>
        <p:nvSpPr>
          <p:cNvPr id="77" name="textbox 77"/>
          <p:cNvSpPr/>
          <p:nvPr/>
        </p:nvSpPr>
        <p:spPr>
          <a:xfrm>
            <a:off x="751586" y="4262805"/>
            <a:ext cx="9366250" cy="897889"/>
          </a:xfrm>
          <a:prstGeom prst="rect">
            <a:avLst/>
          </a:prstGeom>
        </p:spPr>
        <p:txBody>
          <a:bodyPr vert="horz" wrap="square" lIns="0" tIns="0" rIns="0" bIns="0"/>
          <a:lstStyle/>
          <a:p>
            <a:pPr algn="l" rtl="0" eaLnBrk="0">
              <a:lnSpc>
                <a:spcPct val="93327"/>
              </a:lnSpc>
              <a:tabLst/>
            </a:pPr>
            <a:endParaRPr lang="Arial" altLang="Arial" sz="100" dirty="0"/>
          </a:p>
          <a:p>
            <a:pPr marL="532936" algn="l" rtl="0" eaLnBrk="0">
              <a:lnSpc>
                <a:spcPct val="91000"/>
              </a:lnSpc>
              <a:tabLst/>
            </a:pPr>
            <a:r>
              <a:rPr sz="2100" spc="-10" dirty="0">
                <a:solidFill>
                  <a:srgbClr val="57606A">
                    <a:alpha val="100000"/>
                  </a:srgbClr>
                </a:solidFill>
                <a:latin typeface="Microsoft YaHei"/>
                <a:ea typeface="Microsoft YaHei"/>
                <a:cs typeface="Microsoft YaHei"/>
              </a:rPr>
              <a:t>( GENRE)，        为第   部电影的评分  ( DOUBAN_SCOR</a:t>
            </a:r>
            <a:r>
              <a:rPr sz="2100" spc="0" dirty="0">
                <a:solidFill>
                  <a:srgbClr val="57606A">
                    <a:alpha val="100000"/>
                  </a:srgbClr>
                </a:solidFill>
                <a:latin typeface="Microsoft YaHei"/>
                <a:ea typeface="Microsoft YaHei"/>
                <a:cs typeface="Microsoft YaHei"/>
              </a:rPr>
              <a:t>E</a:t>
            </a:r>
            <a:r>
              <a:rPr sz="2100" spc="-10" dirty="0">
                <a:solidFill>
                  <a:srgbClr val="57606A">
                    <a:alpha val="100000"/>
                  </a:srgbClr>
                </a:solidFill>
                <a:latin typeface="Microsoft YaHei"/>
                <a:ea typeface="Microsoft YaHei"/>
                <a:cs typeface="Microsoft YaHei"/>
              </a:rPr>
              <a:t>)</a:t>
            </a:r>
            <a:endParaRPr lang="Microsoft YaHei" altLang="Microsoft YaHei" sz="2100" dirty="0"/>
          </a:p>
          <a:p>
            <a:pPr algn="l" rtl="0" eaLnBrk="0">
              <a:lnSpc>
                <a:spcPct val="130000"/>
              </a:lnSpc>
              <a:tabLst/>
            </a:pPr>
            <a:endParaRPr lang="Arial" altLang="Arial" sz="1000" dirty="0"/>
          </a:p>
          <a:p>
            <a:pPr algn="l" rtl="0" eaLnBrk="0">
              <a:lnSpc>
                <a:spcPct val="106000"/>
              </a:lnSpc>
              <a:tabLst/>
            </a:pPr>
            <a:endParaRPr lang="Arial" altLang="Arial" sz="500" dirty="0"/>
          </a:p>
          <a:p>
            <a:pPr marL="12700" algn="l" rtl="0" eaLnBrk="0">
              <a:lnSpc>
                <a:spcPct val="94000"/>
              </a:lnSpc>
              <a:tabLst/>
            </a:pPr>
            <a:r>
              <a:rPr sz="2100" spc="-10" dirty="0">
                <a:solidFill>
                  <a:srgbClr val="24292F">
                    <a:alpha val="100000"/>
                  </a:srgbClr>
                </a:solidFill>
                <a:latin typeface="Microsoft YaHei"/>
                <a:ea typeface="Microsoft YaHei"/>
                <a:cs typeface="Microsoft YaHei"/>
              </a:rPr>
              <a:t>这个策略认为个体与某种电影类别越接</a:t>
            </a:r>
            <a:r>
              <a:rPr sz="2100" spc="0" dirty="0">
                <a:solidFill>
                  <a:srgbClr val="24292F">
                    <a:alpha val="100000"/>
                  </a:srgbClr>
                </a:solidFill>
                <a:latin typeface="Microsoft YaHei"/>
                <a:ea typeface="Microsoft YaHei"/>
                <a:cs typeface="Microsoft YaHei"/>
              </a:rPr>
              <a:t>近，  其参演的这类电影评分就应越高。</a:t>
            </a:r>
            <a:endParaRPr lang="Microsoft YaHei" altLang="Microsoft YaHei" sz="2100" dirty="0"/>
          </a:p>
        </p:txBody>
      </p:sp>
      <p:pic>
        <p:nvPicPr>
          <p:cNvPr id="78" name="picture 78"/>
          <p:cNvPicPr>
            <a:picLocks noChangeAspect="1"/>
          </p:cNvPicPr>
          <p:nvPr/>
        </p:nvPicPr>
        <p:blipFill>
          <a:blip r:embed="rId2"/>
          <a:stretch>
            <a:fillRect/>
          </a:stretch>
        </p:blipFill>
        <p:spPr>
          <a:xfrm rot="21600000">
            <a:off x="3886468" y="4295821"/>
            <a:ext cx="134320" cy="276131"/>
          </a:xfrm>
          <a:prstGeom prst="rect">
            <a:avLst/>
          </a:prstGeom>
        </p:spPr>
      </p:pic>
      <p:pic>
        <p:nvPicPr>
          <p:cNvPr id="79" name="picture 79"/>
          <p:cNvPicPr>
            <a:picLocks noChangeAspect="1"/>
          </p:cNvPicPr>
          <p:nvPr/>
        </p:nvPicPr>
        <p:blipFill>
          <a:blip r:embed="rId3"/>
          <a:stretch>
            <a:fillRect/>
          </a:stretch>
        </p:blipFill>
        <p:spPr>
          <a:xfrm rot="21600000">
            <a:off x="2902065" y="4286264"/>
            <a:ext cx="328907" cy="314304"/>
          </a:xfrm>
          <a:prstGeom prst="rect">
            <a:avLst/>
          </a:prstGeom>
        </p:spPr>
      </p:pic>
      <p:sp>
        <p:nvSpPr>
          <p:cNvPr id="80" name="textbox 80"/>
          <p:cNvSpPr/>
          <p:nvPr/>
        </p:nvSpPr>
        <p:spPr>
          <a:xfrm>
            <a:off x="1089513" y="3602158"/>
            <a:ext cx="8752205" cy="326390"/>
          </a:xfrm>
          <a:prstGeom prst="rect">
            <a:avLst/>
          </a:prstGeom>
        </p:spPr>
        <p:txBody>
          <a:bodyPr vert="horz" wrap="square" lIns="0" tIns="0" rIns="0" bIns="0"/>
          <a:lstStyle/>
          <a:p>
            <a:pPr algn="l" rtl="0" eaLnBrk="0">
              <a:lnSpc>
                <a:spcPct val="80745"/>
              </a:lnSpc>
              <a:tabLst/>
            </a:pPr>
            <a:endParaRPr lang="Arial" altLang="Arial" sz="100" dirty="0"/>
          </a:p>
          <a:p>
            <a:pPr marL="12700" algn="l" rtl="0" eaLnBrk="0">
              <a:lnSpc>
                <a:spcPct val="94000"/>
              </a:lnSpc>
              <a:tabLst/>
            </a:pPr>
            <a:r>
              <a:rPr sz="2100" spc="10" dirty="0">
                <a:solidFill>
                  <a:srgbClr val="57606A">
                    <a:alpha val="100000"/>
                  </a:srgbClr>
                </a:solidFill>
                <a:latin typeface="Microsoft YaHei"/>
                <a:ea typeface="Microsoft YaHei"/>
                <a:cs typeface="Microsoft YaHei"/>
              </a:rPr>
              <a:t>令</a:t>
            </a:r>
            <a:r>
              <a:rPr sz="2100" strike="sngStrike" spc="0" dirty="0">
                <a:solidFill>
                  <a:srgbClr val="57606A">
                    <a:alpha val="100000"/>
                  </a:srgbClr>
                </a:solidFill>
                <a:latin typeface="Microsoft YaHei"/>
                <a:ea typeface="Microsoft YaHei"/>
                <a:cs typeface="Microsoft YaHei"/>
              </a:rPr>
              <a:t>                                                           </a:t>
            </a:r>
            <a:r>
              <a:rPr sz="2100" spc="0" dirty="0">
                <a:solidFill>
                  <a:srgbClr val="57606A">
                    <a:alpha val="100000"/>
                  </a:srgbClr>
                </a:solidFill>
                <a:latin typeface="Microsoft YaHei"/>
                <a:ea typeface="Microsoft YaHei"/>
                <a:cs typeface="Microsoft YaHei"/>
              </a:rPr>
              <a:t>，  其中      为第   部电影的类别</a:t>
            </a:r>
            <a:endParaRPr lang="Microsoft YaHei" altLang="Microsoft YaHei" sz="2100" dirty="0"/>
          </a:p>
        </p:txBody>
      </p:sp>
      <p:sp>
        <p:nvSpPr>
          <p:cNvPr id="81" name="rect"/>
          <p:cNvSpPr/>
          <p:nvPr/>
        </p:nvSpPr>
        <p:spPr>
          <a:xfrm>
            <a:off x="752475" y="2752725"/>
            <a:ext cx="66675" cy="1866900"/>
          </a:xfrm>
          <a:prstGeom prst="rect">
            <a:avLst/>
          </a:prstGeom>
          <a:solidFill>
            <a:srgbClr val="D0D7DE">
              <a:alpha val="100000"/>
            </a:srgbClr>
          </a:solidFill>
          <a:ln cap="flat">
            <a:miter lim="0"/>
          </a:ln>
        </p:spPr>
        <p:txBody>
          <a:bodyPr rtlCol="0"/>
          <a:lstStyle/>
          <a:p>
            <a:pPr algn="ctr"/>
            <a:endParaRPr lang="zh-CN" altLang="en-US"/>
          </a:p>
        </p:txBody>
      </p:sp>
      <p:pic>
        <p:nvPicPr>
          <p:cNvPr id="82" name="picture 82"/>
          <p:cNvPicPr>
            <a:picLocks noChangeAspect="1"/>
          </p:cNvPicPr>
          <p:nvPr/>
        </p:nvPicPr>
        <p:blipFill>
          <a:blip r:embed="rId4"/>
          <a:stretch>
            <a:fillRect/>
          </a:stretch>
        </p:blipFill>
        <p:spPr>
          <a:xfrm rot="21600000">
            <a:off x="2664346" y="3324225"/>
            <a:ext cx="299089" cy="315306"/>
          </a:xfrm>
          <a:prstGeom prst="rect">
            <a:avLst/>
          </a:prstGeom>
        </p:spPr>
      </p:pic>
      <p:pic>
        <p:nvPicPr>
          <p:cNvPr id="83" name="picture 83"/>
          <p:cNvPicPr>
            <a:picLocks noChangeAspect="1"/>
          </p:cNvPicPr>
          <p:nvPr/>
        </p:nvPicPr>
        <p:blipFill>
          <a:blip r:embed="rId5"/>
          <a:stretch>
            <a:fillRect/>
          </a:stretch>
        </p:blipFill>
        <p:spPr>
          <a:xfrm rot="21600000">
            <a:off x="2963721" y="3828589"/>
            <a:ext cx="299089" cy="315306"/>
          </a:xfrm>
          <a:prstGeom prst="rect">
            <a:avLst/>
          </a:prstGeom>
        </p:spPr>
      </p:pic>
      <p:pic>
        <p:nvPicPr>
          <p:cNvPr id="84" name="picture 84"/>
          <p:cNvPicPr>
            <a:picLocks noChangeAspect="1"/>
          </p:cNvPicPr>
          <p:nvPr/>
        </p:nvPicPr>
        <p:blipFill>
          <a:blip r:embed="rId6"/>
          <a:stretch>
            <a:fillRect/>
          </a:stretch>
        </p:blipFill>
        <p:spPr>
          <a:xfrm rot="21600000">
            <a:off x="5624790" y="3338728"/>
            <a:ext cx="218845" cy="283145"/>
          </a:xfrm>
          <a:prstGeom prst="rect">
            <a:avLst/>
          </a:prstGeom>
        </p:spPr>
      </p:pic>
      <p:pic>
        <p:nvPicPr>
          <p:cNvPr id="85" name="picture 85"/>
          <p:cNvPicPr>
            <a:picLocks noChangeAspect="1"/>
          </p:cNvPicPr>
          <p:nvPr/>
        </p:nvPicPr>
        <p:blipFill>
          <a:blip r:embed="rId7"/>
          <a:stretch>
            <a:fillRect/>
          </a:stretch>
        </p:blipFill>
        <p:spPr>
          <a:xfrm rot="21600000">
            <a:off x="6950247" y="3619499"/>
            <a:ext cx="227256" cy="228697"/>
          </a:xfrm>
          <a:prstGeom prst="rect">
            <a:avLst/>
          </a:prstGeom>
        </p:spPr>
      </p:pic>
      <p:pic>
        <p:nvPicPr>
          <p:cNvPr id="86" name="picture 86"/>
          <p:cNvPicPr>
            <a:picLocks noChangeAspect="1"/>
          </p:cNvPicPr>
          <p:nvPr/>
        </p:nvPicPr>
        <p:blipFill>
          <a:blip r:embed="rId8"/>
          <a:stretch>
            <a:fillRect/>
          </a:stretch>
        </p:blipFill>
        <p:spPr>
          <a:xfrm rot="21600000">
            <a:off x="4939455" y="3338413"/>
            <a:ext cx="225189" cy="229227"/>
          </a:xfrm>
          <a:prstGeom prst="rect">
            <a:avLst/>
          </a:prstGeom>
        </p:spPr>
      </p:pic>
      <p:pic>
        <p:nvPicPr>
          <p:cNvPr id="87" name="picture 87"/>
          <p:cNvPicPr>
            <a:picLocks noChangeAspect="1"/>
          </p:cNvPicPr>
          <p:nvPr/>
        </p:nvPicPr>
        <p:blipFill>
          <a:blip r:embed="rId9"/>
          <a:stretch>
            <a:fillRect/>
          </a:stretch>
        </p:blipFill>
        <p:spPr>
          <a:xfrm rot="21600000">
            <a:off x="5238829" y="3842778"/>
            <a:ext cx="225189" cy="229227"/>
          </a:xfrm>
          <a:prstGeom prst="rect">
            <a:avLst/>
          </a:prstGeom>
        </p:spPr>
      </p:pic>
      <p:pic>
        <p:nvPicPr>
          <p:cNvPr id="88" name="picture 88"/>
          <p:cNvPicPr>
            <a:picLocks noChangeAspect="1"/>
          </p:cNvPicPr>
          <p:nvPr/>
        </p:nvPicPr>
        <p:blipFill>
          <a:blip r:embed="rId10"/>
          <a:stretch>
            <a:fillRect/>
          </a:stretch>
        </p:blipFill>
        <p:spPr>
          <a:xfrm rot="21600000">
            <a:off x="3195064" y="3347242"/>
            <a:ext cx="216625" cy="213462"/>
          </a:xfrm>
          <a:prstGeom prst="rect">
            <a:avLst/>
          </a:prstGeom>
        </p:spPr>
      </p:pic>
      <p:pic>
        <p:nvPicPr>
          <p:cNvPr id="89" name="picture 89"/>
          <p:cNvPicPr>
            <a:picLocks noChangeAspect="1"/>
          </p:cNvPicPr>
          <p:nvPr/>
        </p:nvPicPr>
        <p:blipFill>
          <a:blip r:embed="rId11"/>
          <a:stretch>
            <a:fillRect/>
          </a:stretch>
        </p:blipFill>
        <p:spPr>
          <a:xfrm rot="21600000">
            <a:off x="1710147" y="3627739"/>
            <a:ext cx="216625" cy="213462"/>
          </a:xfrm>
          <a:prstGeom prst="rect">
            <a:avLst/>
          </a:prstGeom>
        </p:spPr>
      </p:pic>
      <p:pic>
        <p:nvPicPr>
          <p:cNvPr id="90" name="picture 90"/>
          <p:cNvPicPr>
            <a:picLocks noChangeAspect="1"/>
          </p:cNvPicPr>
          <p:nvPr/>
        </p:nvPicPr>
        <p:blipFill>
          <a:blip r:embed="rId12"/>
          <a:stretch>
            <a:fillRect/>
          </a:stretch>
        </p:blipFill>
        <p:spPr>
          <a:xfrm rot="21600000">
            <a:off x="3494437" y="3851606"/>
            <a:ext cx="216625" cy="213462"/>
          </a:xfrm>
          <a:prstGeom prst="rect">
            <a:avLst/>
          </a:prstGeom>
        </p:spPr>
      </p:pic>
      <p:pic>
        <p:nvPicPr>
          <p:cNvPr id="91" name="picture 91"/>
          <p:cNvPicPr>
            <a:picLocks noChangeAspect="1"/>
          </p:cNvPicPr>
          <p:nvPr/>
        </p:nvPicPr>
        <p:blipFill>
          <a:blip r:embed="rId13"/>
          <a:stretch>
            <a:fillRect/>
          </a:stretch>
        </p:blipFill>
        <p:spPr>
          <a:xfrm rot="21600000">
            <a:off x="7978065" y="3629072"/>
            <a:ext cx="134321" cy="276131"/>
          </a:xfrm>
          <a:prstGeom prst="rect">
            <a:avLst/>
          </a:prstGeom>
        </p:spPr>
      </p:pic>
      <p:pic>
        <p:nvPicPr>
          <p:cNvPr id="92" name="picture 92"/>
          <p:cNvPicPr>
            <a:picLocks noChangeAspect="1"/>
          </p:cNvPicPr>
          <p:nvPr/>
        </p:nvPicPr>
        <p:blipFill>
          <a:blip r:embed="rId14"/>
          <a:stretch>
            <a:fillRect/>
          </a:stretch>
        </p:blipFill>
        <p:spPr>
          <a:xfrm rot="21600000">
            <a:off x="4461197" y="3876516"/>
            <a:ext cx="176345" cy="195490"/>
          </a:xfrm>
          <a:prstGeom prst="rect">
            <a:avLst/>
          </a:prstGeom>
        </p:spPr>
      </p:pic>
      <p:pic>
        <p:nvPicPr>
          <p:cNvPr id="93" name="picture 93"/>
          <p:cNvPicPr>
            <a:picLocks noChangeAspect="1"/>
          </p:cNvPicPr>
          <p:nvPr/>
        </p:nvPicPr>
        <p:blipFill>
          <a:blip r:embed="rId15"/>
          <a:stretch>
            <a:fillRect/>
          </a:stretch>
        </p:blipFill>
        <p:spPr>
          <a:xfrm rot="21600000">
            <a:off x="4161822" y="3372151"/>
            <a:ext cx="176345" cy="195490"/>
          </a:xfrm>
          <a:prstGeom prst="rect">
            <a:avLst/>
          </a:prstGeom>
        </p:spPr>
      </p:pic>
      <p:pic>
        <p:nvPicPr>
          <p:cNvPr id="94" name="picture 94"/>
          <p:cNvPicPr>
            <a:picLocks noChangeAspect="1"/>
          </p:cNvPicPr>
          <p:nvPr/>
        </p:nvPicPr>
        <p:blipFill>
          <a:blip r:embed="rId16"/>
          <a:stretch>
            <a:fillRect/>
          </a:stretch>
        </p:blipFill>
        <p:spPr>
          <a:xfrm rot="21600000">
            <a:off x="1431991" y="3701836"/>
            <a:ext cx="149068" cy="204003"/>
          </a:xfrm>
          <a:prstGeom prst="rect">
            <a:avLst/>
          </a:prstGeom>
        </p:spPr>
      </p:pic>
      <p:pic>
        <p:nvPicPr>
          <p:cNvPr id="95" name="picture 95"/>
          <p:cNvPicPr>
            <a:picLocks noChangeAspect="1"/>
          </p:cNvPicPr>
          <p:nvPr/>
        </p:nvPicPr>
        <p:blipFill>
          <a:blip r:embed="rId17"/>
          <a:stretch>
            <a:fillRect/>
          </a:stretch>
        </p:blipFill>
        <p:spPr>
          <a:xfrm rot="21600000">
            <a:off x="4949952" y="3894593"/>
            <a:ext cx="158266" cy="183403"/>
          </a:xfrm>
          <a:prstGeom prst="rect">
            <a:avLst/>
          </a:prstGeom>
        </p:spPr>
      </p:pic>
      <p:pic>
        <p:nvPicPr>
          <p:cNvPr id="96" name="picture 96"/>
          <p:cNvPicPr>
            <a:picLocks noChangeAspect="1"/>
          </p:cNvPicPr>
          <p:nvPr/>
        </p:nvPicPr>
        <p:blipFill>
          <a:blip r:embed="rId18"/>
          <a:stretch>
            <a:fillRect/>
          </a:stretch>
        </p:blipFill>
        <p:spPr>
          <a:xfrm rot="21600000">
            <a:off x="4650578" y="3390229"/>
            <a:ext cx="158266" cy="183403"/>
          </a:xfrm>
          <a:prstGeom prst="rect">
            <a:avLst/>
          </a:prstGeom>
        </p:spPr>
      </p:pic>
      <p:pic>
        <p:nvPicPr>
          <p:cNvPr id="97" name="picture 97"/>
          <p:cNvPicPr>
            <a:picLocks noChangeAspect="1"/>
          </p:cNvPicPr>
          <p:nvPr/>
        </p:nvPicPr>
        <p:blipFill>
          <a:blip r:embed="rId19"/>
          <a:stretch>
            <a:fillRect/>
          </a:stretch>
        </p:blipFill>
        <p:spPr>
          <a:xfrm rot="21600000">
            <a:off x="1944217" y="3604721"/>
            <a:ext cx="75803" cy="315306"/>
          </a:xfrm>
          <a:prstGeom prst="rect">
            <a:avLst/>
          </a:prstGeom>
        </p:spPr>
      </p:pic>
      <p:pic>
        <p:nvPicPr>
          <p:cNvPr id="98" name="picture 98"/>
          <p:cNvPicPr>
            <a:picLocks noChangeAspect="1"/>
          </p:cNvPicPr>
          <p:nvPr/>
        </p:nvPicPr>
        <p:blipFill>
          <a:blip r:embed="rId20"/>
          <a:stretch>
            <a:fillRect/>
          </a:stretch>
        </p:blipFill>
        <p:spPr>
          <a:xfrm rot="21600000">
            <a:off x="1609922" y="3604721"/>
            <a:ext cx="75803" cy="315306"/>
          </a:xfrm>
          <a:prstGeom prst="rect">
            <a:avLst/>
          </a:prstGeom>
        </p:spPr>
      </p:pic>
      <p:pic>
        <p:nvPicPr>
          <p:cNvPr id="99" name="picture 99"/>
          <p:cNvPicPr>
            <a:picLocks noChangeAspect="1"/>
          </p:cNvPicPr>
          <p:nvPr/>
        </p:nvPicPr>
        <p:blipFill>
          <a:blip r:embed="rId21"/>
          <a:stretch>
            <a:fillRect/>
          </a:stretch>
        </p:blipFill>
        <p:spPr>
          <a:xfrm rot="21600000">
            <a:off x="3941645" y="3350710"/>
            <a:ext cx="109105" cy="209994"/>
          </a:xfrm>
          <a:prstGeom prst="rect">
            <a:avLst/>
          </a:prstGeom>
        </p:spPr>
      </p:pic>
      <p:pic>
        <p:nvPicPr>
          <p:cNvPr id="100" name="picture 100"/>
          <p:cNvPicPr>
            <a:picLocks noChangeAspect="1"/>
          </p:cNvPicPr>
          <p:nvPr/>
        </p:nvPicPr>
        <p:blipFill>
          <a:blip r:embed="rId22"/>
          <a:stretch>
            <a:fillRect/>
          </a:stretch>
        </p:blipFill>
        <p:spPr>
          <a:xfrm rot="21600000">
            <a:off x="4241019" y="3855075"/>
            <a:ext cx="109105" cy="209994"/>
          </a:xfrm>
          <a:prstGeom prst="rect">
            <a:avLst/>
          </a:prstGeom>
        </p:spPr>
      </p:pic>
      <p:pic>
        <p:nvPicPr>
          <p:cNvPr id="101" name="picture 101"/>
          <p:cNvPicPr>
            <a:picLocks noChangeAspect="1"/>
          </p:cNvPicPr>
          <p:nvPr/>
        </p:nvPicPr>
        <p:blipFill>
          <a:blip r:embed="rId23"/>
          <a:stretch>
            <a:fillRect/>
          </a:stretch>
        </p:blipFill>
        <p:spPr>
          <a:xfrm rot="21600000">
            <a:off x="4732471" y="3856651"/>
            <a:ext cx="89124" cy="211886"/>
          </a:xfrm>
          <a:prstGeom prst="rect">
            <a:avLst/>
          </a:prstGeom>
        </p:spPr>
      </p:pic>
      <p:pic>
        <p:nvPicPr>
          <p:cNvPr id="102" name="picture 102"/>
          <p:cNvPicPr>
            <a:picLocks noChangeAspect="1"/>
          </p:cNvPicPr>
          <p:nvPr/>
        </p:nvPicPr>
        <p:blipFill>
          <a:blip r:embed="rId24"/>
          <a:stretch>
            <a:fillRect/>
          </a:stretch>
        </p:blipFill>
        <p:spPr>
          <a:xfrm rot="21600000">
            <a:off x="4433096" y="3352287"/>
            <a:ext cx="89124" cy="211885"/>
          </a:xfrm>
          <a:prstGeom prst="rect">
            <a:avLst/>
          </a:prstGeom>
        </p:spPr>
      </p:pic>
      <p:pic>
        <p:nvPicPr>
          <p:cNvPr id="103" name="picture 103"/>
          <p:cNvPicPr>
            <a:picLocks noChangeAspect="1"/>
          </p:cNvPicPr>
          <p:nvPr/>
        </p:nvPicPr>
        <p:blipFill>
          <a:blip r:embed="rId25"/>
          <a:stretch>
            <a:fillRect/>
          </a:stretch>
        </p:blipFill>
        <p:spPr>
          <a:xfrm rot="21600000">
            <a:off x="7193672" y="3741452"/>
            <a:ext cx="93912" cy="192380"/>
          </a:xfrm>
          <a:prstGeom prst="rect">
            <a:avLst/>
          </a:prstGeom>
        </p:spPr>
      </p:pic>
      <p:pic>
        <p:nvPicPr>
          <p:cNvPr id="104" name="picture 104"/>
          <p:cNvPicPr>
            <a:picLocks noChangeAspect="1"/>
          </p:cNvPicPr>
          <p:nvPr/>
        </p:nvPicPr>
        <p:blipFill>
          <a:blip r:embed="rId26"/>
          <a:stretch>
            <a:fillRect/>
          </a:stretch>
        </p:blipFill>
        <p:spPr>
          <a:xfrm rot="21600000">
            <a:off x="3288665" y="4007706"/>
            <a:ext cx="93058" cy="192827"/>
          </a:xfrm>
          <a:prstGeom prst="rect">
            <a:avLst/>
          </a:prstGeom>
        </p:spPr>
      </p:pic>
      <p:pic>
        <p:nvPicPr>
          <p:cNvPr id="105" name="picture 105"/>
          <p:cNvPicPr>
            <a:picLocks noChangeAspect="1"/>
          </p:cNvPicPr>
          <p:nvPr/>
        </p:nvPicPr>
        <p:blipFill>
          <a:blip r:embed="rId27"/>
          <a:stretch>
            <a:fillRect/>
          </a:stretch>
        </p:blipFill>
        <p:spPr>
          <a:xfrm rot="21600000">
            <a:off x="5480040" y="3965013"/>
            <a:ext cx="93058" cy="192827"/>
          </a:xfrm>
          <a:prstGeom prst="rect">
            <a:avLst/>
          </a:prstGeom>
        </p:spPr>
      </p:pic>
      <p:pic>
        <p:nvPicPr>
          <p:cNvPr id="106" name="picture 106"/>
          <p:cNvPicPr>
            <a:picLocks noChangeAspect="1"/>
          </p:cNvPicPr>
          <p:nvPr/>
        </p:nvPicPr>
        <p:blipFill>
          <a:blip r:embed="rId28"/>
          <a:stretch>
            <a:fillRect/>
          </a:stretch>
        </p:blipFill>
        <p:spPr>
          <a:xfrm rot="21600000">
            <a:off x="3680779" y="3965013"/>
            <a:ext cx="93058" cy="192827"/>
          </a:xfrm>
          <a:prstGeom prst="rect">
            <a:avLst/>
          </a:prstGeom>
        </p:spPr>
      </p:pic>
      <p:pic>
        <p:nvPicPr>
          <p:cNvPr id="107" name="picture 107"/>
          <p:cNvPicPr>
            <a:picLocks noChangeAspect="1"/>
          </p:cNvPicPr>
          <p:nvPr/>
        </p:nvPicPr>
        <p:blipFill>
          <a:blip r:embed="rId29"/>
          <a:stretch>
            <a:fillRect/>
          </a:stretch>
        </p:blipFill>
        <p:spPr>
          <a:xfrm rot="21600000">
            <a:off x="2989290" y="3503342"/>
            <a:ext cx="93058" cy="192827"/>
          </a:xfrm>
          <a:prstGeom prst="rect">
            <a:avLst/>
          </a:prstGeom>
        </p:spPr>
      </p:pic>
      <p:pic>
        <p:nvPicPr>
          <p:cNvPr id="108" name="picture 108"/>
          <p:cNvPicPr>
            <a:picLocks noChangeAspect="1"/>
          </p:cNvPicPr>
          <p:nvPr/>
        </p:nvPicPr>
        <p:blipFill>
          <a:blip r:embed="rId30"/>
          <a:stretch>
            <a:fillRect/>
          </a:stretch>
        </p:blipFill>
        <p:spPr>
          <a:xfrm rot="21600000">
            <a:off x="3381404" y="3460649"/>
            <a:ext cx="93058" cy="192827"/>
          </a:xfrm>
          <a:prstGeom prst="rect">
            <a:avLst/>
          </a:prstGeom>
        </p:spPr>
      </p:pic>
      <p:pic>
        <p:nvPicPr>
          <p:cNvPr id="109" name="picture 109"/>
          <p:cNvPicPr>
            <a:picLocks noChangeAspect="1"/>
          </p:cNvPicPr>
          <p:nvPr/>
        </p:nvPicPr>
        <p:blipFill>
          <a:blip r:embed="rId31"/>
          <a:stretch>
            <a:fillRect/>
          </a:stretch>
        </p:blipFill>
        <p:spPr>
          <a:xfrm rot="21600000">
            <a:off x="5180665" y="3460649"/>
            <a:ext cx="93058" cy="192827"/>
          </a:xfrm>
          <a:prstGeom prst="rect">
            <a:avLst/>
          </a:prstGeom>
        </p:spPr>
      </p:pic>
      <p:pic>
        <p:nvPicPr>
          <p:cNvPr id="110" name="picture 110"/>
          <p:cNvPicPr>
            <a:picLocks noChangeAspect="1"/>
          </p:cNvPicPr>
          <p:nvPr/>
        </p:nvPicPr>
        <p:blipFill>
          <a:blip r:embed="rId32"/>
          <a:stretch>
            <a:fillRect/>
          </a:stretch>
        </p:blipFill>
        <p:spPr>
          <a:xfrm rot="21600000">
            <a:off x="5867588" y="3460649"/>
            <a:ext cx="93058" cy="192827"/>
          </a:xfrm>
          <a:prstGeom prst="rect">
            <a:avLst/>
          </a:prstGeom>
        </p:spPr>
      </p:pic>
      <p:pic>
        <p:nvPicPr>
          <p:cNvPr id="111" name="picture 111"/>
          <p:cNvPicPr>
            <a:picLocks noChangeAspect="1"/>
          </p:cNvPicPr>
          <p:nvPr/>
        </p:nvPicPr>
        <p:blipFill>
          <a:blip r:embed="rId33"/>
          <a:stretch>
            <a:fillRect/>
          </a:stretch>
        </p:blipFill>
        <p:spPr>
          <a:xfrm rot="21600000">
            <a:off x="3897590" y="3949351"/>
            <a:ext cx="211234" cy="73781"/>
          </a:xfrm>
          <a:prstGeom prst="rect">
            <a:avLst/>
          </a:prstGeom>
        </p:spPr>
      </p:pic>
      <p:pic>
        <p:nvPicPr>
          <p:cNvPr id="112" name="picture 112"/>
          <p:cNvPicPr>
            <a:picLocks noChangeAspect="1"/>
          </p:cNvPicPr>
          <p:nvPr/>
        </p:nvPicPr>
        <p:blipFill>
          <a:blip r:embed="rId34"/>
          <a:stretch>
            <a:fillRect/>
          </a:stretch>
        </p:blipFill>
        <p:spPr>
          <a:xfrm rot="21600000">
            <a:off x="2259703" y="3725483"/>
            <a:ext cx="211233" cy="73781"/>
          </a:xfrm>
          <a:prstGeom prst="rect">
            <a:avLst/>
          </a:prstGeom>
        </p:spPr>
      </p:pic>
      <p:pic>
        <p:nvPicPr>
          <p:cNvPr id="113" name="picture 113"/>
          <p:cNvPicPr>
            <a:picLocks noChangeAspect="1"/>
          </p:cNvPicPr>
          <p:nvPr/>
        </p:nvPicPr>
        <p:blipFill>
          <a:blip r:embed="rId35"/>
          <a:stretch>
            <a:fillRect/>
          </a:stretch>
        </p:blipFill>
        <p:spPr>
          <a:xfrm rot="21600000">
            <a:off x="3598215" y="3444987"/>
            <a:ext cx="211234" cy="73781"/>
          </a:xfrm>
          <a:prstGeom prst="rect">
            <a:avLst/>
          </a:prstGeom>
        </p:spPr>
      </p:pic>
      <p:pic>
        <p:nvPicPr>
          <p:cNvPr id="114" name="picture 114"/>
          <p:cNvPicPr>
            <a:picLocks noChangeAspect="1"/>
          </p:cNvPicPr>
          <p:nvPr/>
        </p:nvPicPr>
        <p:blipFill>
          <a:blip r:embed="rId36"/>
          <a:stretch>
            <a:fillRect/>
          </a:stretch>
        </p:blipFill>
        <p:spPr>
          <a:xfrm rot="21600000">
            <a:off x="3437031" y="3828589"/>
            <a:ext cx="43451" cy="315306"/>
          </a:xfrm>
          <a:prstGeom prst="rect">
            <a:avLst/>
          </a:prstGeom>
        </p:spPr>
      </p:pic>
      <p:pic>
        <p:nvPicPr>
          <p:cNvPr id="115" name="picture 115"/>
          <p:cNvPicPr>
            <a:picLocks noChangeAspect="1"/>
          </p:cNvPicPr>
          <p:nvPr/>
        </p:nvPicPr>
        <p:blipFill>
          <a:blip r:embed="rId37"/>
          <a:stretch>
            <a:fillRect/>
          </a:stretch>
        </p:blipFill>
        <p:spPr>
          <a:xfrm rot="21600000">
            <a:off x="5597958" y="3828589"/>
            <a:ext cx="43451" cy="315306"/>
          </a:xfrm>
          <a:prstGeom prst="rect">
            <a:avLst/>
          </a:prstGeom>
        </p:spPr>
      </p:pic>
      <p:pic>
        <p:nvPicPr>
          <p:cNvPr id="116" name="picture 116"/>
          <p:cNvPicPr>
            <a:picLocks noChangeAspect="1"/>
          </p:cNvPicPr>
          <p:nvPr/>
        </p:nvPicPr>
        <p:blipFill>
          <a:blip r:embed="rId38"/>
          <a:stretch>
            <a:fillRect/>
          </a:stretch>
        </p:blipFill>
        <p:spPr>
          <a:xfrm rot="21600000">
            <a:off x="5298583" y="3324225"/>
            <a:ext cx="43451" cy="315306"/>
          </a:xfrm>
          <a:prstGeom prst="rect">
            <a:avLst/>
          </a:prstGeom>
        </p:spPr>
      </p:pic>
      <p:pic>
        <p:nvPicPr>
          <p:cNvPr id="117" name="picture 117"/>
          <p:cNvPicPr>
            <a:picLocks noChangeAspect="1"/>
          </p:cNvPicPr>
          <p:nvPr/>
        </p:nvPicPr>
        <p:blipFill>
          <a:blip r:embed="rId39"/>
          <a:stretch>
            <a:fillRect/>
          </a:stretch>
        </p:blipFill>
        <p:spPr>
          <a:xfrm rot="21600000">
            <a:off x="3137656" y="3324225"/>
            <a:ext cx="43451" cy="315306"/>
          </a:xfrm>
          <a:prstGeom prst="rect">
            <a:avLst/>
          </a:prstGeom>
        </p:spPr>
      </p:pic>
      <p:pic>
        <p:nvPicPr>
          <p:cNvPr id="118" name="picture 118"/>
          <p:cNvPicPr>
            <a:picLocks noChangeAspect="1"/>
          </p:cNvPicPr>
          <p:nvPr/>
        </p:nvPicPr>
        <p:blipFill>
          <a:blip r:embed="rId40"/>
          <a:stretch>
            <a:fillRect/>
          </a:stretch>
        </p:blipFill>
        <p:spPr>
          <a:xfrm rot="21600000">
            <a:off x="2065326" y="3741146"/>
            <a:ext cx="63010" cy="149803"/>
          </a:xfrm>
          <a:prstGeom prst="rect">
            <a:avLst/>
          </a:prstGeom>
        </p:spPr>
      </p:pic>
      <p:sp>
        <p:nvSpPr>
          <p:cNvPr id="119" name="rect"/>
          <p:cNvSpPr/>
          <p:nvPr/>
        </p:nvSpPr>
        <p:spPr>
          <a:xfrm>
            <a:off x="5475024" y="3462959"/>
            <a:ext cx="38377" cy="37836"/>
          </a:xfrm>
          <a:prstGeom prst="rect">
            <a:avLst/>
          </a:prstGeom>
          <a:solidFill>
            <a:srgbClr val="57606A">
              <a:alpha val="100000"/>
            </a:srgbClr>
          </a:solidFill>
          <a:ln cap="flat">
            <a:miter lim="0"/>
          </a:ln>
        </p:spPr>
        <p:txBody>
          <a:bodyPr rtlCol="0"/>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896373A-B214-1F8E-1815-8C168DD03F52}"/>
              </a:ext>
            </a:extLst>
          </p:cNvPr>
          <p:cNvPicPr>
            <a:picLocks noChangeAspect="1"/>
          </p:cNvPicPr>
          <p:nvPr/>
        </p:nvPicPr>
        <p:blipFill>
          <a:blip r:embed="rId2"/>
          <a:stretch>
            <a:fillRect/>
          </a:stretch>
        </p:blipFill>
        <p:spPr>
          <a:xfrm>
            <a:off x="-26539" y="299624"/>
            <a:ext cx="8196109" cy="5139038"/>
          </a:xfrm>
          <a:prstGeom prst="rect">
            <a:avLst/>
          </a:prstGeom>
        </p:spPr>
      </p:pic>
      <p:sp>
        <p:nvSpPr>
          <p:cNvPr id="5" name="文本框 4">
            <a:extLst>
              <a:ext uri="{FF2B5EF4-FFF2-40B4-BE49-F238E27FC236}">
                <a16:creationId xmlns:a16="http://schemas.microsoft.com/office/drawing/2014/main" id="{093A214B-77E9-5EE8-5ACD-C907126565B2}"/>
              </a:ext>
            </a:extLst>
          </p:cNvPr>
          <p:cNvSpPr txBox="1"/>
          <p:nvPr/>
        </p:nvSpPr>
        <p:spPr>
          <a:xfrm>
            <a:off x="5551247" y="5644950"/>
            <a:ext cx="2202847" cy="369332"/>
          </a:xfrm>
          <a:prstGeom prst="rect">
            <a:avLst/>
          </a:prstGeom>
          <a:noFill/>
        </p:spPr>
        <p:txBody>
          <a:bodyPr wrap="none" rtlCol="0">
            <a:spAutoFit/>
          </a:bodyPr>
          <a:lstStyle/>
          <a:p>
            <a:r>
              <a:rPr kumimoji="1" lang="en-US" altLang="zh-CN" dirty="0"/>
              <a:t>2000012515</a:t>
            </a:r>
            <a:r>
              <a:rPr kumimoji="1" lang="zh-CN" altLang="en-US" dirty="0"/>
              <a:t> 熊江凯</a:t>
            </a:r>
          </a:p>
        </p:txBody>
      </p:sp>
      <p:pic>
        <p:nvPicPr>
          <p:cNvPr id="6" name="图片 5">
            <a:extLst>
              <a:ext uri="{FF2B5EF4-FFF2-40B4-BE49-F238E27FC236}">
                <a16:creationId xmlns:a16="http://schemas.microsoft.com/office/drawing/2014/main" id="{AC145F03-0505-D8CD-E916-0C7A179BE8D6}"/>
              </a:ext>
            </a:extLst>
          </p:cNvPr>
          <p:cNvPicPr>
            <a:picLocks noChangeAspect="1"/>
          </p:cNvPicPr>
          <p:nvPr/>
        </p:nvPicPr>
        <p:blipFill>
          <a:blip r:embed="rId3"/>
          <a:stretch>
            <a:fillRect/>
          </a:stretch>
        </p:blipFill>
        <p:spPr>
          <a:xfrm>
            <a:off x="8625447" y="0"/>
            <a:ext cx="3291911" cy="6231117"/>
          </a:xfrm>
          <a:prstGeom prst="rect">
            <a:avLst/>
          </a:prstGeom>
        </p:spPr>
      </p:pic>
      <p:sp>
        <p:nvSpPr>
          <p:cNvPr id="7" name="文本框 6">
            <a:extLst>
              <a:ext uri="{FF2B5EF4-FFF2-40B4-BE49-F238E27FC236}">
                <a16:creationId xmlns:a16="http://schemas.microsoft.com/office/drawing/2014/main" id="{610CC8EF-970A-A03B-7525-87067250F351}"/>
              </a:ext>
            </a:extLst>
          </p:cNvPr>
          <p:cNvSpPr txBox="1"/>
          <p:nvPr/>
        </p:nvSpPr>
        <p:spPr>
          <a:xfrm>
            <a:off x="9192420" y="6381550"/>
            <a:ext cx="2157963" cy="369332"/>
          </a:xfrm>
          <a:prstGeom prst="rect">
            <a:avLst/>
          </a:prstGeom>
          <a:noFill/>
        </p:spPr>
        <p:txBody>
          <a:bodyPr wrap="none" rtlCol="0">
            <a:spAutoFit/>
          </a:bodyPr>
          <a:lstStyle/>
          <a:p>
            <a:r>
              <a:rPr kumimoji="1" lang="en-US" altLang="zh-CN" dirty="0"/>
              <a:t>2000010789</a:t>
            </a:r>
            <a:r>
              <a:rPr kumimoji="1" lang="zh-CN" altLang="en-US" dirty="0"/>
              <a:t> 王梓麟</a:t>
            </a:r>
          </a:p>
        </p:txBody>
      </p:sp>
      <p:pic>
        <p:nvPicPr>
          <p:cNvPr id="2" name="图片 1">
            <a:extLst>
              <a:ext uri="{FF2B5EF4-FFF2-40B4-BE49-F238E27FC236}">
                <a16:creationId xmlns:a16="http://schemas.microsoft.com/office/drawing/2014/main" id="{DF97A3D0-2DDA-2AA1-7D56-24B114E3ECEB}"/>
              </a:ext>
            </a:extLst>
          </p:cNvPr>
          <p:cNvPicPr>
            <a:picLocks noChangeAspect="1"/>
          </p:cNvPicPr>
          <p:nvPr/>
        </p:nvPicPr>
        <p:blipFill>
          <a:blip r:embed="rId4"/>
          <a:stretch>
            <a:fillRect/>
          </a:stretch>
        </p:blipFill>
        <p:spPr>
          <a:xfrm>
            <a:off x="230246" y="5277682"/>
            <a:ext cx="5270500" cy="1473200"/>
          </a:xfrm>
          <a:prstGeom prst="rect">
            <a:avLst/>
          </a:prstGeom>
        </p:spPr>
      </p:pic>
    </p:spTree>
    <p:extLst>
      <p:ext uri="{BB962C8B-B14F-4D97-AF65-F5344CB8AC3E}">
        <p14:creationId xmlns:p14="http://schemas.microsoft.com/office/powerpoint/2010/main" val="34189169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120"/>
          <p:cNvSpPr/>
          <p:nvPr/>
        </p:nvSpPr>
        <p:spPr>
          <a:xfrm>
            <a:off x="746337" y="4335859"/>
            <a:ext cx="10146665" cy="906780"/>
          </a:xfrm>
          <a:prstGeom prst="rect">
            <a:avLst/>
          </a:prstGeom>
        </p:spPr>
        <p:txBody>
          <a:bodyPr vert="horz" wrap="square" lIns="0" tIns="0" rIns="0" bIns="0"/>
          <a:lstStyle/>
          <a:p>
            <a:pPr algn="l" rtl="0" eaLnBrk="0">
              <a:lnSpc>
                <a:spcPct val="85771"/>
              </a:lnSpc>
              <a:tabLst/>
            </a:pPr>
            <a:endParaRPr lang="Arial" altLang="Arial" sz="100" dirty="0"/>
          </a:p>
          <a:p>
            <a:pPr marL="12700" algn="l" rtl="0" eaLnBrk="0">
              <a:lnSpc>
                <a:spcPct val="94000"/>
              </a:lnSpc>
              <a:tabLst/>
            </a:pPr>
            <a:r>
              <a:rPr sz="2100" spc="-30" dirty="0">
                <a:solidFill>
                  <a:srgbClr val="24292F">
                    <a:alpha val="100000"/>
                  </a:srgbClr>
                </a:solidFill>
                <a:latin typeface="Microsoft YaHei"/>
                <a:ea typeface="Microsoft YaHei"/>
                <a:cs typeface="Microsoft YaHei"/>
              </a:rPr>
              <a:t>对于上述两种策略，  特征值    由   归⼀化后得到，  即                                       </a:t>
            </a:r>
            <a:r>
              <a:rPr sz="2100" spc="-20" dirty="0">
                <a:solidFill>
                  <a:srgbClr val="24292F">
                    <a:alpha val="100000"/>
                  </a:srgbClr>
                </a:solidFill>
                <a:latin typeface="Microsoft YaHei"/>
                <a:ea typeface="Microsoft YaHei"/>
                <a:cs typeface="Microsoft YaHei"/>
              </a:rPr>
              <a:t> </a:t>
            </a:r>
            <a:r>
              <a:rPr sz="2100" spc="0" dirty="0">
                <a:solidFill>
                  <a:srgbClr val="24292F">
                    <a:alpha val="100000"/>
                  </a:srgbClr>
                </a:solidFill>
                <a:latin typeface="Microsoft YaHei"/>
                <a:ea typeface="Microsoft YaHei"/>
                <a:cs typeface="Microsoft YaHei"/>
              </a:rPr>
              <a:t> ，  </a:t>
            </a:r>
            <a:r>
              <a:rPr sz="2100" spc="0" dirty="0" err="1">
                <a:solidFill>
                  <a:srgbClr val="24292F">
                    <a:alpha val="100000"/>
                  </a:srgbClr>
                </a:solidFill>
                <a:latin typeface="Microsoft YaHei"/>
                <a:ea typeface="Microsoft YaHei"/>
                <a:cs typeface="Microsoft YaHei"/>
              </a:rPr>
              <a:t>取</a:t>
            </a:r>
            <a:endParaRPr lang="Arial" altLang="Arial" sz="700" dirty="0"/>
          </a:p>
        </p:txBody>
      </p:sp>
      <p:sp>
        <p:nvSpPr>
          <p:cNvPr id="121" name="textbox 121"/>
          <p:cNvSpPr/>
          <p:nvPr/>
        </p:nvSpPr>
        <p:spPr>
          <a:xfrm>
            <a:off x="748547" y="3196005"/>
            <a:ext cx="10508615" cy="719455"/>
          </a:xfrm>
          <a:prstGeom prst="rect">
            <a:avLst/>
          </a:prstGeom>
        </p:spPr>
        <p:txBody>
          <a:bodyPr vert="horz" wrap="square" lIns="0" tIns="0" rIns="0" bIns="0"/>
          <a:lstStyle/>
          <a:p>
            <a:pPr algn="l" rtl="0" eaLnBrk="0">
              <a:lnSpc>
                <a:spcPct val="79138"/>
              </a:lnSpc>
              <a:tabLst/>
            </a:pPr>
            <a:endParaRPr lang="Arial" altLang="Arial" sz="100" dirty="0"/>
          </a:p>
          <a:p>
            <a:pPr marL="15738" algn="l" rtl="0" eaLnBrk="0">
              <a:lnSpc>
                <a:spcPct val="86000"/>
              </a:lnSpc>
              <a:tabLst/>
            </a:pPr>
            <a:r>
              <a:rPr sz="2100" spc="40" dirty="0">
                <a:solidFill>
                  <a:srgbClr val="24292F">
                    <a:alpha val="100000"/>
                  </a:srgbClr>
                </a:solidFill>
                <a:latin typeface="Microsoft YaHei"/>
                <a:ea typeface="Microsoft YaHei"/>
                <a:cs typeface="Microsoft YaHei"/>
              </a:rPr>
              <a:t>这个策略追加考虑了个体主要由其参与电影中评分最高的⼀小部分所表示，  同</a:t>
            </a:r>
            <a:r>
              <a:rPr sz="2100" spc="30" dirty="0">
                <a:solidFill>
                  <a:srgbClr val="24292F">
                    <a:alpha val="100000"/>
                  </a:srgbClr>
                </a:solidFill>
                <a:latin typeface="Microsoft YaHei"/>
                <a:ea typeface="Microsoft YaHei"/>
                <a:cs typeface="Microsoft YaHei"/>
              </a:rPr>
              <a:t>时</a:t>
            </a:r>
            <a:r>
              <a:rPr sz="2100" spc="0" dirty="0">
                <a:solidFill>
                  <a:srgbClr val="24292F">
                    <a:alpha val="100000"/>
                  </a:srgbClr>
                </a:solidFill>
                <a:latin typeface="Microsoft YaHei"/>
                <a:ea typeface="Microsoft YaHei"/>
                <a:cs typeface="Microsoft YaHei"/>
              </a:rPr>
              <a:t>认为参</a:t>
            </a:r>
            <a:endParaRPr lang="Microsoft YaHei" altLang="Microsoft YaHei" sz="2100" dirty="0"/>
          </a:p>
          <a:p>
            <a:pPr marL="12700" algn="l" rtl="0" eaLnBrk="0">
              <a:lnSpc>
                <a:spcPts val="3300"/>
              </a:lnSpc>
              <a:tabLst/>
            </a:pPr>
            <a:r>
              <a:rPr sz="2100" spc="-40" dirty="0">
                <a:solidFill>
                  <a:srgbClr val="24292F">
                    <a:alpha val="100000"/>
                  </a:srgbClr>
                </a:solidFill>
                <a:latin typeface="Microsoft YaHei"/>
                <a:ea typeface="Microsoft YaHei"/>
                <a:cs typeface="Microsoft YaHei"/>
              </a:rPr>
              <a:t>与电影数较少的个体有着较少的</a:t>
            </a:r>
            <a:r>
              <a:rPr sz="2100" spc="-40" dirty="0">
                <a:solidFill>
                  <a:srgbClr val="24292F">
                    <a:alpha val="100000"/>
                  </a:srgbClr>
                </a:solidFill>
                <a:latin typeface="Wingdings"/>
                <a:ea typeface="Wingdings"/>
                <a:cs typeface="Wingdings"/>
              </a:rPr>
              <a:t></a:t>
            </a:r>
            <a:r>
              <a:rPr sz="2100" spc="-40" dirty="0">
                <a:solidFill>
                  <a:srgbClr val="24292F">
                    <a:alpha val="100000"/>
                  </a:srgbClr>
                </a:solidFill>
                <a:latin typeface="Microsoft YaHei"/>
                <a:ea typeface="Microsoft YaHei"/>
                <a:cs typeface="Microsoft YaHei"/>
              </a:rPr>
              <a:t>靠近</a:t>
            </a:r>
            <a:r>
              <a:rPr sz="2100" spc="-40" dirty="0">
                <a:solidFill>
                  <a:srgbClr val="24292F">
                    <a:alpha val="100000"/>
                  </a:srgbClr>
                </a:solidFill>
                <a:latin typeface="Wingdings"/>
                <a:ea typeface="Wingdings"/>
                <a:cs typeface="Wingdings"/>
              </a:rPr>
              <a:t></a:t>
            </a:r>
            <a:r>
              <a:rPr sz="2100" spc="-20" dirty="0">
                <a:solidFill>
                  <a:srgbClr val="24292F">
                    <a:alpha val="100000"/>
                  </a:srgbClr>
                </a:solidFill>
                <a:latin typeface="Microsoft YaHei"/>
                <a:ea typeface="Microsoft YaHei"/>
                <a:cs typeface="Microsoft YaHei"/>
              </a:rPr>
              <a:t>程</a:t>
            </a:r>
            <a:r>
              <a:rPr sz="2100" spc="0" dirty="0">
                <a:solidFill>
                  <a:srgbClr val="24292F">
                    <a:alpha val="100000"/>
                  </a:srgbClr>
                </a:solidFill>
                <a:latin typeface="Microsoft YaHei"/>
                <a:ea typeface="Microsoft YaHei"/>
                <a:cs typeface="Microsoft YaHei"/>
              </a:rPr>
              <a:t>度。</a:t>
            </a:r>
            <a:endParaRPr lang="Microsoft YaHei" altLang="Microsoft YaHei" sz="2100" dirty="0"/>
          </a:p>
        </p:txBody>
      </p:sp>
      <p:sp>
        <p:nvSpPr>
          <p:cNvPr id="122" name="textbox 122"/>
          <p:cNvSpPr/>
          <p:nvPr/>
        </p:nvSpPr>
        <p:spPr>
          <a:xfrm>
            <a:off x="6608121" y="2186355"/>
            <a:ext cx="4349750" cy="380365"/>
          </a:xfrm>
          <a:prstGeom prst="rect">
            <a:avLst/>
          </a:prstGeom>
        </p:spPr>
        <p:txBody>
          <a:bodyPr vert="horz" wrap="square" lIns="0" tIns="0" rIns="0" bIns="0"/>
          <a:lstStyle/>
          <a:p>
            <a:pPr algn="l" rtl="0" eaLnBrk="0">
              <a:lnSpc>
                <a:spcPct val="79039"/>
              </a:lnSpc>
              <a:tabLst/>
            </a:pPr>
            <a:endParaRPr lang="Arial" altLang="Arial" sz="100" dirty="0"/>
          </a:p>
          <a:p>
            <a:pPr marL="51076" algn="l" rtl="0" eaLnBrk="0">
              <a:lnSpc>
                <a:spcPct val="94000"/>
              </a:lnSpc>
              <a:tabLst>
                <a:tab pos="161925" algn="l"/>
              </a:tabLst>
            </a:pPr>
            <a:r>
              <a:rPr sz="2100" spc="0" dirty="0">
                <a:solidFill>
                  <a:srgbClr val="57606A">
                    <a:alpha val="100000"/>
                  </a:srgbClr>
                </a:solidFill>
                <a:latin typeface="Microsoft YaHei"/>
                <a:ea typeface="Microsoft YaHei"/>
                <a:cs typeface="Microsoft YaHei"/>
              </a:rPr>
              <a:t>	</a:t>
            </a:r>
            <a:r>
              <a:rPr sz="2100" spc="10" dirty="0">
                <a:solidFill>
                  <a:srgbClr val="57606A">
                    <a:alpha val="100000"/>
                  </a:srgbClr>
                </a:solidFill>
                <a:latin typeface="Microsoft YaHei"/>
                <a:ea typeface="Microsoft YaHei"/>
                <a:cs typeface="Microsoft YaHei"/>
              </a:rPr>
              <a:t>   ，  其</a:t>
            </a:r>
            <a:r>
              <a:rPr sz="2100" spc="0" dirty="0">
                <a:solidFill>
                  <a:srgbClr val="57606A">
                    <a:alpha val="100000"/>
                  </a:srgbClr>
                </a:solidFill>
                <a:latin typeface="Microsoft YaHei"/>
                <a:ea typeface="Microsoft YaHei"/>
                <a:cs typeface="Microsoft YaHei"/>
              </a:rPr>
              <a:t>中      为    为 1 的项中评分</a:t>
            </a:r>
            <a:endParaRPr lang="Microsoft YaHei" altLang="Microsoft YaHei" sz="2100" dirty="0"/>
          </a:p>
        </p:txBody>
      </p:sp>
      <p:pic>
        <p:nvPicPr>
          <p:cNvPr id="123" name="picture 123"/>
          <p:cNvPicPr>
            <a:picLocks noChangeAspect="1"/>
          </p:cNvPicPr>
          <p:nvPr/>
        </p:nvPicPr>
        <p:blipFill>
          <a:blip r:embed="rId2"/>
          <a:stretch>
            <a:fillRect/>
          </a:stretch>
        </p:blipFill>
        <p:spPr>
          <a:xfrm rot="21600000">
            <a:off x="8667115" y="2219325"/>
            <a:ext cx="221714" cy="209550"/>
          </a:xfrm>
          <a:prstGeom prst="rect">
            <a:avLst/>
          </a:prstGeom>
        </p:spPr>
      </p:pic>
      <p:pic>
        <p:nvPicPr>
          <p:cNvPr id="124" name="picture 124"/>
          <p:cNvPicPr>
            <a:picLocks noChangeAspect="1"/>
          </p:cNvPicPr>
          <p:nvPr/>
        </p:nvPicPr>
        <p:blipFill>
          <a:blip r:embed="rId3"/>
          <a:stretch>
            <a:fillRect/>
          </a:stretch>
        </p:blipFill>
        <p:spPr>
          <a:xfrm rot="21600000">
            <a:off x="8021911" y="2219325"/>
            <a:ext cx="314892" cy="266692"/>
          </a:xfrm>
          <a:prstGeom prst="rect">
            <a:avLst/>
          </a:prstGeom>
        </p:spPr>
      </p:pic>
      <p:pic>
        <p:nvPicPr>
          <p:cNvPr id="125" name="picture 125"/>
          <p:cNvPicPr>
            <a:picLocks noChangeAspect="1"/>
          </p:cNvPicPr>
          <p:nvPr/>
        </p:nvPicPr>
        <p:blipFill>
          <a:blip r:embed="rId4"/>
          <a:stretch>
            <a:fillRect/>
          </a:stretch>
        </p:blipFill>
        <p:spPr>
          <a:xfrm rot="21600000">
            <a:off x="6770586" y="2205607"/>
            <a:ext cx="335850" cy="322419"/>
          </a:xfrm>
          <a:prstGeom prst="rect">
            <a:avLst/>
          </a:prstGeom>
        </p:spPr>
      </p:pic>
      <p:pic>
        <p:nvPicPr>
          <p:cNvPr id="126" name="picture 126"/>
          <p:cNvPicPr>
            <a:picLocks noChangeAspect="1"/>
          </p:cNvPicPr>
          <p:nvPr/>
        </p:nvPicPr>
        <p:blipFill>
          <a:blip r:embed="rId5"/>
          <a:stretch>
            <a:fillRect/>
          </a:stretch>
        </p:blipFill>
        <p:spPr>
          <a:xfrm rot="21600000">
            <a:off x="6620821" y="2332865"/>
            <a:ext cx="38376" cy="38758"/>
          </a:xfrm>
          <a:prstGeom prst="rect">
            <a:avLst/>
          </a:prstGeom>
        </p:spPr>
      </p:pic>
      <p:sp>
        <p:nvSpPr>
          <p:cNvPr id="127" name="textbox 127"/>
          <p:cNvSpPr/>
          <p:nvPr/>
        </p:nvSpPr>
        <p:spPr>
          <a:xfrm>
            <a:off x="1089237" y="1624657"/>
            <a:ext cx="843280" cy="1322069"/>
          </a:xfrm>
          <a:prstGeom prst="rect">
            <a:avLst/>
          </a:prstGeom>
        </p:spPr>
        <p:txBody>
          <a:bodyPr vert="horz" wrap="square" lIns="0" tIns="0" rIns="0" bIns="0"/>
          <a:lstStyle/>
          <a:p>
            <a:pPr algn="l" rtl="0" eaLnBrk="0">
              <a:lnSpc>
                <a:spcPct val="85664"/>
              </a:lnSpc>
              <a:tabLst/>
            </a:pPr>
            <a:endParaRPr lang="Arial" altLang="Arial" sz="100" dirty="0"/>
          </a:p>
          <a:p>
            <a:pPr marL="12700" algn="l" rtl="0" eaLnBrk="0">
              <a:lnSpc>
                <a:spcPct val="90000"/>
              </a:lnSpc>
              <a:tabLst/>
            </a:pPr>
            <a:r>
              <a:rPr sz="2100" spc="70" dirty="0">
                <a:solidFill>
                  <a:srgbClr val="57606A">
                    <a:alpha val="100000"/>
                  </a:srgbClr>
                </a:solidFill>
                <a:latin typeface="Microsoft YaHei"/>
                <a:ea typeface="Microsoft YaHei"/>
                <a:cs typeface="Microsoft YaHei"/>
              </a:rPr>
              <a:t>策略</a:t>
            </a:r>
            <a:r>
              <a:rPr sz="2100" spc="40" dirty="0">
                <a:solidFill>
                  <a:srgbClr val="57606A">
                    <a:alpha val="100000"/>
                  </a:srgbClr>
                </a:solidFill>
                <a:latin typeface="Microsoft YaHei"/>
                <a:ea typeface="Microsoft YaHei"/>
                <a:cs typeface="Microsoft YaHei"/>
              </a:rPr>
              <a:t>3</a:t>
            </a:r>
            <a:endParaRPr lang="Microsoft YaHei" altLang="Microsoft YaHei" sz="2100" dirty="0"/>
          </a:p>
          <a:p>
            <a:pPr algn="l" rtl="0" eaLnBrk="0">
              <a:lnSpc>
                <a:spcPct val="127000"/>
              </a:lnSpc>
              <a:tabLst/>
            </a:pPr>
            <a:endParaRPr lang="Arial" altLang="Arial" sz="1000" dirty="0"/>
          </a:p>
          <a:p>
            <a:pPr marL="12976" algn="l" rtl="0" eaLnBrk="0">
              <a:lnSpc>
                <a:spcPct val="89000"/>
              </a:lnSpc>
              <a:spcBef>
                <a:spcPts val="634"/>
              </a:spcBef>
              <a:tabLst/>
            </a:pPr>
            <a:r>
              <a:rPr sz="2100" spc="0" dirty="0">
                <a:solidFill>
                  <a:srgbClr val="57606A">
                    <a:alpha val="100000"/>
                  </a:srgbClr>
                </a:solidFill>
                <a:latin typeface="Microsoft YaHei"/>
                <a:ea typeface="Microsoft YaHei"/>
                <a:cs typeface="Microsoft YaHei"/>
              </a:rPr>
              <a:t>令</a:t>
            </a:r>
            <a:endParaRPr lang="Microsoft YaHei" altLang="Microsoft YaHei" sz="2100" dirty="0"/>
          </a:p>
          <a:p>
            <a:pPr algn="l" rtl="0" eaLnBrk="0">
              <a:lnSpc>
                <a:spcPct val="105000"/>
              </a:lnSpc>
              <a:tabLst/>
            </a:pPr>
            <a:endParaRPr lang="Arial" altLang="Arial" sz="1000" dirty="0"/>
          </a:p>
          <a:p>
            <a:pPr algn="l" rtl="0" eaLnBrk="0">
              <a:lnSpc>
                <a:spcPct val="7723"/>
              </a:lnSpc>
              <a:tabLst/>
            </a:pPr>
            <a:endParaRPr lang="Arial" altLang="Arial" sz="100" dirty="0"/>
          </a:p>
          <a:p>
            <a:pPr marL="17672" algn="l" rtl="0" eaLnBrk="0">
              <a:lnSpc>
                <a:spcPct val="90000"/>
              </a:lnSpc>
              <a:tabLst/>
            </a:pPr>
            <a:r>
              <a:rPr sz="2100" spc="40" dirty="0">
                <a:solidFill>
                  <a:srgbClr val="57606A">
                    <a:alpha val="100000"/>
                  </a:srgbClr>
                </a:solidFill>
                <a:latin typeface="Microsoft YaHei"/>
                <a:ea typeface="Microsoft YaHei"/>
                <a:cs typeface="Microsoft YaHei"/>
              </a:rPr>
              <a:t>最高</a:t>
            </a:r>
            <a:r>
              <a:rPr sz="2100" spc="10" dirty="0">
                <a:solidFill>
                  <a:srgbClr val="57606A">
                    <a:alpha val="100000"/>
                  </a:srgbClr>
                </a:solidFill>
                <a:latin typeface="Microsoft YaHei"/>
                <a:ea typeface="Microsoft YaHei"/>
                <a:cs typeface="Microsoft YaHei"/>
              </a:rPr>
              <a:t>的</a:t>
            </a:r>
            <a:endParaRPr lang="Microsoft YaHei" altLang="Microsoft YaHei" sz="2100" dirty="0"/>
          </a:p>
        </p:txBody>
      </p:sp>
      <p:sp>
        <p:nvSpPr>
          <p:cNvPr id="128" name="textbox 128"/>
          <p:cNvSpPr/>
          <p:nvPr/>
        </p:nvSpPr>
        <p:spPr>
          <a:xfrm>
            <a:off x="2240105" y="2634583"/>
            <a:ext cx="844550" cy="325120"/>
          </a:xfrm>
          <a:prstGeom prst="rect">
            <a:avLst/>
          </a:prstGeom>
        </p:spPr>
        <p:txBody>
          <a:bodyPr vert="horz" wrap="square" lIns="0" tIns="0" rIns="0" bIns="0"/>
          <a:lstStyle/>
          <a:p>
            <a:pPr algn="l" rtl="0" eaLnBrk="0">
              <a:lnSpc>
                <a:spcPct val="89555"/>
              </a:lnSpc>
              <a:tabLst/>
            </a:pPr>
            <a:endParaRPr lang="Arial" altLang="Arial" sz="100" dirty="0"/>
          </a:p>
          <a:p>
            <a:pPr marL="12700" algn="l" rtl="0" eaLnBrk="0">
              <a:lnSpc>
                <a:spcPct val="98000"/>
              </a:lnSpc>
              <a:tabLst/>
            </a:pPr>
            <a:r>
              <a:rPr sz="2000" spc="-40" dirty="0">
                <a:solidFill>
                  <a:srgbClr val="57606A">
                    <a:alpha val="100000"/>
                  </a:srgbClr>
                </a:solidFill>
                <a:latin typeface="Microsoft YaHei"/>
                <a:ea typeface="Microsoft YaHei"/>
                <a:cs typeface="Microsoft YaHei"/>
              </a:rPr>
              <a:t>个， </a:t>
            </a:r>
            <a:r>
              <a:rPr sz="2000" spc="-10" dirty="0">
                <a:solidFill>
                  <a:srgbClr val="57606A">
                    <a:alpha val="100000"/>
                  </a:srgbClr>
                </a:solidFill>
                <a:latin typeface="Microsoft YaHei"/>
                <a:ea typeface="Microsoft YaHei"/>
                <a:cs typeface="Microsoft YaHei"/>
              </a:rPr>
              <a:t>取</a:t>
            </a:r>
            <a:endParaRPr lang="Microsoft YaHei" altLang="Microsoft YaHei" sz="2000" dirty="0"/>
          </a:p>
        </p:txBody>
      </p:sp>
      <p:pic>
        <p:nvPicPr>
          <p:cNvPr id="129" name="picture 129"/>
          <p:cNvPicPr>
            <a:picLocks noChangeAspect="1"/>
          </p:cNvPicPr>
          <p:nvPr/>
        </p:nvPicPr>
        <p:blipFill>
          <a:blip r:embed="rId6"/>
          <a:stretch>
            <a:fillRect/>
          </a:stretch>
        </p:blipFill>
        <p:spPr>
          <a:xfrm rot="21600000">
            <a:off x="3068139" y="2190750"/>
            <a:ext cx="336803" cy="337276"/>
          </a:xfrm>
          <a:prstGeom prst="rect">
            <a:avLst/>
          </a:prstGeom>
        </p:spPr>
      </p:pic>
      <p:pic>
        <p:nvPicPr>
          <p:cNvPr id="130" name="picture 130"/>
          <p:cNvPicPr>
            <a:picLocks noChangeAspect="1"/>
          </p:cNvPicPr>
          <p:nvPr/>
        </p:nvPicPr>
        <p:blipFill>
          <a:blip r:embed="rId7"/>
          <a:stretch>
            <a:fillRect/>
          </a:stretch>
        </p:blipFill>
        <p:spPr>
          <a:xfrm rot="21600000">
            <a:off x="2594835" y="2190750"/>
            <a:ext cx="299085" cy="322990"/>
          </a:xfrm>
          <a:prstGeom prst="rect">
            <a:avLst/>
          </a:prstGeom>
        </p:spPr>
      </p:pic>
      <p:sp>
        <p:nvSpPr>
          <p:cNvPr id="131" name="rect"/>
          <p:cNvSpPr/>
          <p:nvPr/>
        </p:nvSpPr>
        <p:spPr>
          <a:xfrm>
            <a:off x="752475" y="1562100"/>
            <a:ext cx="66675" cy="1419225"/>
          </a:xfrm>
          <a:prstGeom prst="rect">
            <a:avLst/>
          </a:prstGeom>
          <a:solidFill>
            <a:srgbClr val="D0D7DE">
              <a:alpha val="100000"/>
            </a:srgbClr>
          </a:solidFill>
          <a:ln cap="flat">
            <a:miter lim="0"/>
          </a:ln>
        </p:spPr>
        <p:txBody>
          <a:bodyPr rtlCol="0"/>
          <a:lstStyle/>
          <a:p>
            <a:pPr algn="ctr"/>
            <a:endParaRPr lang="zh-CN" altLang="en-US"/>
          </a:p>
        </p:txBody>
      </p:sp>
      <p:pic>
        <p:nvPicPr>
          <p:cNvPr id="132" name="picture 132"/>
          <p:cNvPicPr>
            <a:picLocks noChangeAspect="1"/>
          </p:cNvPicPr>
          <p:nvPr/>
        </p:nvPicPr>
        <p:blipFill>
          <a:blip r:embed="rId8"/>
          <a:stretch>
            <a:fillRect/>
          </a:stretch>
        </p:blipFill>
        <p:spPr>
          <a:xfrm rot="21600000">
            <a:off x="7189847" y="4341156"/>
            <a:ext cx="262890" cy="318812"/>
          </a:xfrm>
          <a:prstGeom prst="rect">
            <a:avLst/>
          </a:prstGeom>
        </p:spPr>
      </p:pic>
      <p:pic>
        <p:nvPicPr>
          <p:cNvPr id="133" name="picture 133"/>
          <p:cNvPicPr>
            <a:picLocks noChangeAspect="1"/>
          </p:cNvPicPr>
          <p:nvPr/>
        </p:nvPicPr>
        <p:blipFill>
          <a:blip r:embed="rId9"/>
          <a:stretch>
            <a:fillRect/>
          </a:stretch>
        </p:blipFill>
        <p:spPr>
          <a:xfrm rot="21600000">
            <a:off x="3768037" y="2663885"/>
            <a:ext cx="336950" cy="210283"/>
          </a:xfrm>
          <a:prstGeom prst="rect">
            <a:avLst/>
          </a:prstGeom>
        </p:spPr>
      </p:pic>
      <p:pic>
        <p:nvPicPr>
          <p:cNvPr id="134" name="picture 134"/>
          <p:cNvPicPr>
            <a:picLocks noChangeAspect="1"/>
          </p:cNvPicPr>
          <p:nvPr/>
        </p:nvPicPr>
        <p:blipFill>
          <a:blip r:embed="rId10"/>
          <a:stretch>
            <a:fillRect/>
          </a:stretch>
        </p:blipFill>
        <p:spPr>
          <a:xfrm rot="21600000">
            <a:off x="4869917" y="2205284"/>
            <a:ext cx="225186" cy="234814"/>
          </a:xfrm>
          <a:prstGeom prst="rect">
            <a:avLst/>
          </a:prstGeom>
        </p:spPr>
      </p:pic>
      <p:pic>
        <p:nvPicPr>
          <p:cNvPr id="135" name="picture 135"/>
          <p:cNvPicPr>
            <a:picLocks noChangeAspect="1"/>
          </p:cNvPicPr>
          <p:nvPr/>
        </p:nvPicPr>
        <p:blipFill>
          <a:blip r:embed="rId11"/>
          <a:stretch>
            <a:fillRect/>
          </a:stretch>
        </p:blipFill>
        <p:spPr>
          <a:xfrm rot="21600000">
            <a:off x="6104097" y="2212390"/>
            <a:ext cx="228675" cy="220602"/>
          </a:xfrm>
          <a:prstGeom prst="rect">
            <a:avLst/>
          </a:prstGeom>
        </p:spPr>
      </p:pic>
      <p:pic>
        <p:nvPicPr>
          <p:cNvPr id="136" name="picture 136"/>
          <p:cNvPicPr>
            <a:picLocks noChangeAspect="1"/>
          </p:cNvPicPr>
          <p:nvPr/>
        </p:nvPicPr>
        <p:blipFill>
          <a:blip r:embed="rId12"/>
          <a:stretch>
            <a:fillRect/>
          </a:stretch>
        </p:blipFill>
        <p:spPr>
          <a:xfrm rot="21600000">
            <a:off x="1710423" y="2214328"/>
            <a:ext cx="216623" cy="218664"/>
          </a:xfrm>
          <a:prstGeom prst="rect">
            <a:avLst/>
          </a:prstGeom>
        </p:spPr>
      </p:pic>
      <p:pic>
        <p:nvPicPr>
          <p:cNvPr id="137" name="picture 137"/>
          <p:cNvPicPr>
            <a:picLocks noChangeAspect="1"/>
          </p:cNvPicPr>
          <p:nvPr/>
        </p:nvPicPr>
        <p:blipFill>
          <a:blip r:embed="rId13"/>
          <a:stretch>
            <a:fillRect/>
          </a:stretch>
        </p:blipFill>
        <p:spPr>
          <a:xfrm rot="21600000">
            <a:off x="9253634" y="4138073"/>
            <a:ext cx="216852" cy="215835"/>
          </a:xfrm>
          <a:prstGeom prst="rect">
            <a:avLst/>
          </a:prstGeom>
        </p:spPr>
      </p:pic>
      <p:pic>
        <p:nvPicPr>
          <p:cNvPr id="138" name="picture 138"/>
          <p:cNvPicPr>
            <a:picLocks noChangeAspect="1"/>
          </p:cNvPicPr>
          <p:nvPr/>
        </p:nvPicPr>
        <p:blipFill>
          <a:blip r:embed="rId14"/>
          <a:stretch>
            <a:fillRect/>
          </a:stretch>
        </p:blipFill>
        <p:spPr>
          <a:xfrm rot="21600000">
            <a:off x="7477185" y="4364429"/>
            <a:ext cx="216852" cy="215835"/>
          </a:xfrm>
          <a:prstGeom prst="rect">
            <a:avLst/>
          </a:prstGeom>
        </p:spPr>
      </p:pic>
      <p:pic>
        <p:nvPicPr>
          <p:cNvPr id="139" name="picture 139"/>
          <p:cNvPicPr>
            <a:picLocks noChangeAspect="1"/>
          </p:cNvPicPr>
          <p:nvPr/>
        </p:nvPicPr>
        <p:blipFill>
          <a:blip r:embed="rId15"/>
          <a:stretch>
            <a:fillRect/>
          </a:stretch>
        </p:blipFill>
        <p:spPr>
          <a:xfrm rot="21600000">
            <a:off x="8768969" y="4590786"/>
            <a:ext cx="216852" cy="215835"/>
          </a:xfrm>
          <a:prstGeom prst="rect">
            <a:avLst/>
          </a:prstGeom>
        </p:spPr>
      </p:pic>
      <p:pic>
        <p:nvPicPr>
          <p:cNvPr id="140" name="picture 140"/>
          <p:cNvPicPr>
            <a:picLocks noChangeAspect="1"/>
          </p:cNvPicPr>
          <p:nvPr/>
        </p:nvPicPr>
        <p:blipFill>
          <a:blip r:embed="rId16"/>
          <a:stretch>
            <a:fillRect/>
          </a:stretch>
        </p:blipFill>
        <p:spPr>
          <a:xfrm rot="21600000">
            <a:off x="4629911" y="2661370"/>
            <a:ext cx="216498" cy="212797"/>
          </a:xfrm>
          <a:prstGeom prst="rect">
            <a:avLst/>
          </a:prstGeom>
        </p:spPr>
      </p:pic>
      <p:pic>
        <p:nvPicPr>
          <p:cNvPr id="141" name="picture 141"/>
          <p:cNvPicPr>
            <a:picLocks noChangeAspect="1"/>
          </p:cNvPicPr>
          <p:nvPr/>
        </p:nvPicPr>
        <p:blipFill>
          <a:blip r:embed="rId17"/>
          <a:stretch>
            <a:fillRect/>
          </a:stretch>
        </p:blipFill>
        <p:spPr>
          <a:xfrm rot="21600000">
            <a:off x="4141470" y="4352991"/>
            <a:ext cx="154304" cy="295142"/>
          </a:xfrm>
          <a:prstGeom prst="rect">
            <a:avLst/>
          </a:prstGeom>
        </p:spPr>
      </p:pic>
      <p:pic>
        <p:nvPicPr>
          <p:cNvPr id="142" name="picture 142"/>
          <p:cNvPicPr>
            <a:picLocks noChangeAspect="1"/>
          </p:cNvPicPr>
          <p:nvPr/>
        </p:nvPicPr>
        <p:blipFill>
          <a:blip r:embed="rId18"/>
          <a:stretch>
            <a:fillRect/>
          </a:stretch>
        </p:blipFill>
        <p:spPr>
          <a:xfrm rot="21600000">
            <a:off x="9512811" y="4620754"/>
            <a:ext cx="211455" cy="212009"/>
          </a:xfrm>
          <a:prstGeom prst="rect">
            <a:avLst/>
          </a:prstGeom>
        </p:spPr>
      </p:pic>
      <p:pic>
        <p:nvPicPr>
          <p:cNvPr id="143" name="picture 143"/>
          <p:cNvPicPr>
            <a:picLocks noChangeAspect="1"/>
          </p:cNvPicPr>
          <p:nvPr/>
        </p:nvPicPr>
        <p:blipFill>
          <a:blip r:embed="rId19"/>
          <a:stretch>
            <a:fillRect/>
          </a:stretch>
        </p:blipFill>
        <p:spPr>
          <a:xfrm rot="21600000">
            <a:off x="8279065" y="4490997"/>
            <a:ext cx="2007875" cy="19128"/>
          </a:xfrm>
          <a:prstGeom prst="rect">
            <a:avLst/>
          </a:prstGeom>
        </p:spPr>
      </p:pic>
      <p:pic>
        <p:nvPicPr>
          <p:cNvPr id="144" name="picture 144"/>
          <p:cNvPicPr>
            <a:picLocks noChangeAspect="1"/>
          </p:cNvPicPr>
          <p:nvPr/>
        </p:nvPicPr>
        <p:blipFill>
          <a:blip r:embed="rId20"/>
          <a:stretch>
            <a:fillRect/>
          </a:stretch>
        </p:blipFill>
        <p:spPr>
          <a:xfrm rot="21600000">
            <a:off x="5570785" y="2219495"/>
            <a:ext cx="131622" cy="279387"/>
          </a:xfrm>
          <a:prstGeom prst="rect">
            <a:avLst/>
          </a:prstGeom>
        </p:spPr>
      </p:pic>
      <p:pic>
        <p:nvPicPr>
          <p:cNvPr id="145" name="picture 145"/>
          <p:cNvPicPr>
            <a:picLocks noChangeAspect="1"/>
          </p:cNvPicPr>
          <p:nvPr/>
        </p:nvPicPr>
        <p:blipFill>
          <a:blip r:embed="rId21"/>
          <a:stretch>
            <a:fillRect/>
          </a:stretch>
        </p:blipFill>
        <p:spPr>
          <a:xfrm rot="21600000">
            <a:off x="4309125" y="2638425"/>
            <a:ext cx="116966" cy="314325"/>
          </a:xfrm>
          <a:prstGeom prst="rect">
            <a:avLst/>
          </a:prstGeom>
        </p:spPr>
      </p:pic>
      <p:pic>
        <p:nvPicPr>
          <p:cNvPr id="146" name="picture 146"/>
          <p:cNvPicPr>
            <a:picLocks noChangeAspect="1"/>
          </p:cNvPicPr>
          <p:nvPr/>
        </p:nvPicPr>
        <p:blipFill>
          <a:blip r:embed="rId22"/>
          <a:stretch>
            <a:fillRect/>
          </a:stretch>
        </p:blipFill>
        <p:spPr>
          <a:xfrm rot="21600000">
            <a:off x="5481070" y="2638425"/>
            <a:ext cx="116966" cy="314325"/>
          </a:xfrm>
          <a:prstGeom prst="rect">
            <a:avLst/>
          </a:prstGeom>
        </p:spPr>
      </p:pic>
      <p:pic>
        <p:nvPicPr>
          <p:cNvPr id="147" name="picture 147"/>
          <p:cNvPicPr>
            <a:picLocks noChangeAspect="1"/>
          </p:cNvPicPr>
          <p:nvPr/>
        </p:nvPicPr>
        <p:blipFill>
          <a:blip r:embed="rId23"/>
          <a:stretch>
            <a:fillRect/>
          </a:stretch>
        </p:blipFill>
        <p:spPr>
          <a:xfrm rot="21600000">
            <a:off x="4092294" y="2239844"/>
            <a:ext cx="176343" cy="200254"/>
          </a:xfrm>
          <a:prstGeom prst="rect">
            <a:avLst/>
          </a:prstGeom>
        </p:spPr>
      </p:pic>
      <p:pic>
        <p:nvPicPr>
          <p:cNvPr id="148" name="picture 148"/>
          <p:cNvPicPr>
            <a:picLocks noChangeAspect="1"/>
          </p:cNvPicPr>
          <p:nvPr/>
        </p:nvPicPr>
        <p:blipFill>
          <a:blip r:embed="rId24"/>
          <a:stretch>
            <a:fillRect/>
          </a:stretch>
        </p:blipFill>
        <p:spPr>
          <a:xfrm rot="21600000">
            <a:off x="5310013" y="2239844"/>
            <a:ext cx="176343" cy="200254"/>
          </a:xfrm>
          <a:prstGeom prst="rect">
            <a:avLst/>
          </a:prstGeom>
        </p:spPr>
      </p:pic>
      <p:pic>
        <p:nvPicPr>
          <p:cNvPr id="149" name="picture 149"/>
          <p:cNvPicPr>
            <a:picLocks noChangeAspect="1"/>
          </p:cNvPicPr>
          <p:nvPr/>
        </p:nvPicPr>
        <p:blipFill>
          <a:blip r:embed="rId25"/>
          <a:stretch>
            <a:fillRect/>
          </a:stretch>
        </p:blipFill>
        <p:spPr>
          <a:xfrm rot="21600000">
            <a:off x="9959914" y="4665494"/>
            <a:ext cx="159385" cy="202976"/>
          </a:xfrm>
          <a:prstGeom prst="rect">
            <a:avLst/>
          </a:prstGeom>
        </p:spPr>
      </p:pic>
      <p:pic>
        <p:nvPicPr>
          <p:cNvPr id="150" name="picture 150"/>
          <p:cNvPicPr>
            <a:picLocks noChangeAspect="1"/>
          </p:cNvPicPr>
          <p:nvPr/>
        </p:nvPicPr>
        <p:blipFill>
          <a:blip r:embed="rId26"/>
          <a:stretch>
            <a:fillRect/>
          </a:stretch>
        </p:blipFill>
        <p:spPr>
          <a:xfrm rot="21600000">
            <a:off x="9147112" y="4567671"/>
            <a:ext cx="100965" cy="318493"/>
          </a:xfrm>
          <a:prstGeom prst="rect">
            <a:avLst/>
          </a:prstGeom>
        </p:spPr>
      </p:pic>
      <p:pic>
        <p:nvPicPr>
          <p:cNvPr id="151" name="picture 151"/>
          <p:cNvPicPr>
            <a:picLocks noChangeAspect="1"/>
          </p:cNvPicPr>
          <p:nvPr/>
        </p:nvPicPr>
        <p:blipFill>
          <a:blip r:embed="rId27"/>
          <a:stretch>
            <a:fillRect/>
          </a:stretch>
        </p:blipFill>
        <p:spPr>
          <a:xfrm rot="21600000">
            <a:off x="8348598" y="4567671"/>
            <a:ext cx="100965" cy="318493"/>
          </a:xfrm>
          <a:prstGeom prst="rect">
            <a:avLst/>
          </a:prstGeom>
        </p:spPr>
      </p:pic>
      <p:pic>
        <p:nvPicPr>
          <p:cNvPr id="153" name="picture 153"/>
          <p:cNvPicPr>
            <a:picLocks noChangeAspect="1"/>
          </p:cNvPicPr>
          <p:nvPr/>
        </p:nvPicPr>
        <p:blipFill>
          <a:blip r:embed="rId28"/>
          <a:stretch>
            <a:fillRect/>
          </a:stretch>
        </p:blipFill>
        <p:spPr>
          <a:xfrm rot="21600000">
            <a:off x="4484733" y="2638581"/>
            <a:ext cx="100799" cy="314010"/>
          </a:xfrm>
          <a:prstGeom prst="rect">
            <a:avLst/>
          </a:prstGeom>
        </p:spPr>
      </p:pic>
      <p:pic>
        <p:nvPicPr>
          <p:cNvPr id="154" name="picture 154"/>
          <p:cNvPicPr>
            <a:picLocks noChangeAspect="1"/>
          </p:cNvPicPr>
          <p:nvPr/>
        </p:nvPicPr>
        <p:blipFill>
          <a:blip r:embed="rId29"/>
          <a:stretch>
            <a:fillRect/>
          </a:stretch>
        </p:blipFill>
        <p:spPr>
          <a:xfrm rot="21600000">
            <a:off x="4699020" y="4438718"/>
            <a:ext cx="150163" cy="209412"/>
          </a:xfrm>
          <a:prstGeom prst="rect">
            <a:avLst/>
          </a:prstGeom>
        </p:spPr>
      </p:pic>
      <p:pic>
        <p:nvPicPr>
          <p:cNvPr id="155" name="picture 155"/>
          <p:cNvPicPr>
            <a:picLocks noChangeAspect="1"/>
          </p:cNvPicPr>
          <p:nvPr/>
        </p:nvPicPr>
        <p:blipFill>
          <a:blip r:embed="rId30"/>
          <a:stretch>
            <a:fillRect/>
          </a:stretch>
        </p:blipFill>
        <p:spPr>
          <a:xfrm rot="21600000">
            <a:off x="1432270" y="2290231"/>
            <a:ext cx="149067" cy="208974"/>
          </a:xfrm>
          <a:prstGeom prst="rect">
            <a:avLst/>
          </a:prstGeom>
        </p:spPr>
      </p:pic>
      <p:pic>
        <p:nvPicPr>
          <p:cNvPr id="156" name="picture 156"/>
          <p:cNvPicPr>
            <a:picLocks noChangeAspect="1"/>
          </p:cNvPicPr>
          <p:nvPr/>
        </p:nvPicPr>
        <p:blipFill>
          <a:blip r:embed="rId31"/>
          <a:stretch>
            <a:fillRect/>
          </a:stretch>
        </p:blipFill>
        <p:spPr>
          <a:xfrm rot="21600000">
            <a:off x="8490520" y="4665707"/>
            <a:ext cx="149225" cy="206271"/>
          </a:xfrm>
          <a:prstGeom prst="rect">
            <a:avLst/>
          </a:prstGeom>
        </p:spPr>
      </p:pic>
      <p:pic>
        <p:nvPicPr>
          <p:cNvPr id="157" name="picture 157"/>
          <p:cNvPicPr>
            <a:picLocks noChangeAspect="1"/>
          </p:cNvPicPr>
          <p:nvPr/>
        </p:nvPicPr>
        <p:blipFill>
          <a:blip r:embed="rId32"/>
          <a:stretch>
            <a:fillRect/>
          </a:stretch>
        </p:blipFill>
        <p:spPr>
          <a:xfrm rot="21600000">
            <a:off x="8975186" y="4212994"/>
            <a:ext cx="149225" cy="206271"/>
          </a:xfrm>
          <a:prstGeom prst="rect">
            <a:avLst/>
          </a:prstGeom>
        </p:spPr>
      </p:pic>
      <p:pic>
        <p:nvPicPr>
          <p:cNvPr id="158" name="picture 158"/>
          <p:cNvPicPr>
            <a:picLocks noChangeAspect="1"/>
          </p:cNvPicPr>
          <p:nvPr/>
        </p:nvPicPr>
        <p:blipFill>
          <a:blip r:embed="rId33"/>
          <a:stretch>
            <a:fillRect/>
          </a:stretch>
        </p:blipFill>
        <p:spPr>
          <a:xfrm rot="21600000">
            <a:off x="4581043" y="2258362"/>
            <a:ext cx="158264" cy="187873"/>
          </a:xfrm>
          <a:prstGeom prst="rect">
            <a:avLst/>
          </a:prstGeom>
        </p:spPr>
      </p:pic>
      <p:pic>
        <p:nvPicPr>
          <p:cNvPr id="159" name="picture 159"/>
          <p:cNvPicPr>
            <a:picLocks noChangeAspect="1"/>
          </p:cNvPicPr>
          <p:nvPr/>
        </p:nvPicPr>
        <p:blipFill>
          <a:blip r:embed="rId34"/>
          <a:stretch>
            <a:fillRect/>
          </a:stretch>
        </p:blipFill>
        <p:spPr>
          <a:xfrm rot="21600000">
            <a:off x="5820013" y="2258362"/>
            <a:ext cx="158264" cy="187873"/>
          </a:xfrm>
          <a:prstGeom prst="rect">
            <a:avLst/>
          </a:prstGeom>
        </p:spPr>
      </p:pic>
      <p:pic>
        <p:nvPicPr>
          <p:cNvPr id="161" name="picture 161"/>
          <p:cNvPicPr>
            <a:picLocks noChangeAspect="1"/>
          </p:cNvPicPr>
          <p:nvPr/>
        </p:nvPicPr>
        <p:blipFill>
          <a:blip r:embed="rId35"/>
          <a:stretch>
            <a:fillRect/>
          </a:stretch>
        </p:blipFill>
        <p:spPr>
          <a:xfrm rot="21600000">
            <a:off x="5051712" y="2773314"/>
            <a:ext cx="175867" cy="162019"/>
          </a:xfrm>
          <a:prstGeom prst="rect">
            <a:avLst/>
          </a:prstGeom>
        </p:spPr>
      </p:pic>
      <p:pic>
        <p:nvPicPr>
          <p:cNvPr id="162" name="picture 162"/>
          <p:cNvPicPr>
            <a:picLocks noChangeAspect="1"/>
          </p:cNvPicPr>
          <p:nvPr/>
        </p:nvPicPr>
        <p:blipFill>
          <a:blip r:embed="rId36"/>
          <a:stretch>
            <a:fillRect/>
          </a:stretch>
        </p:blipFill>
        <p:spPr>
          <a:xfrm rot="21600000">
            <a:off x="5317824" y="2664828"/>
            <a:ext cx="126476" cy="216255"/>
          </a:xfrm>
          <a:prstGeom prst="rect">
            <a:avLst/>
          </a:prstGeom>
        </p:spPr>
      </p:pic>
      <p:pic>
        <p:nvPicPr>
          <p:cNvPr id="163" name="picture 163"/>
          <p:cNvPicPr>
            <a:picLocks noChangeAspect="1"/>
          </p:cNvPicPr>
          <p:nvPr/>
        </p:nvPicPr>
        <p:blipFill>
          <a:blip r:embed="rId37"/>
          <a:stretch>
            <a:fillRect/>
          </a:stretch>
        </p:blipFill>
        <p:spPr>
          <a:xfrm rot="21600000">
            <a:off x="3145294" y="2735236"/>
            <a:ext cx="180362" cy="142389"/>
          </a:xfrm>
          <a:prstGeom prst="rect">
            <a:avLst/>
          </a:prstGeom>
        </p:spPr>
      </p:pic>
      <p:pic>
        <p:nvPicPr>
          <p:cNvPr id="164" name="picture 164"/>
          <p:cNvPicPr>
            <a:picLocks noChangeAspect="1"/>
          </p:cNvPicPr>
          <p:nvPr/>
        </p:nvPicPr>
        <p:blipFill>
          <a:blip r:embed="rId38"/>
          <a:stretch>
            <a:fillRect/>
          </a:stretch>
        </p:blipFill>
        <p:spPr>
          <a:xfrm rot="21600000">
            <a:off x="1991826" y="2733714"/>
            <a:ext cx="177834" cy="142794"/>
          </a:xfrm>
          <a:prstGeom prst="rect">
            <a:avLst/>
          </a:prstGeom>
        </p:spPr>
      </p:pic>
      <p:pic>
        <p:nvPicPr>
          <p:cNvPr id="165" name="picture 165"/>
          <p:cNvPicPr>
            <a:picLocks noChangeAspect="1"/>
          </p:cNvPicPr>
          <p:nvPr/>
        </p:nvPicPr>
        <p:blipFill>
          <a:blip r:embed="rId39"/>
          <a:stretch>
            <a:fillRect/>
          </a:stretch>
        </p:blipFill>
        <p:spPr>
          <a:xfrm rot="21600000">
            <a:off x="1610199" y="2190750"/>
            <a:ext cx="75802" cy="322990"/>
          </a:xfrm>
          <a:prstGeom prst="rect">
            <a:avLst/>
          </a:prstGeom>
        </p:spPr>
      </p:pic>
      <p:pic>
        <p:nvPicPr>
          <p:cNvPr id="166" name="picture 166"/>
          <p:cNvPicPr>
            <a:picLocks noChangeAspect="1"/>
          </p:cNvPicPr>
          <p:nvPr/>
        </p:nvPicPr>
        <p:blipFill>
          <a:blip r:embed="rId40"/>
          <a:stretch>
            <a:fillRect/>
          </a:stretch>
        </p:blipFill>
        <p:spPr>
          <a:xfrm rot="21600000">
            <a:off x="1944490" y="2190750"/>
            <a:ext cx="75802" cy="322990"/>
          </a:xfrm>
          <a:prstGeom prst="rect">
            <a:avLst/>
          </a:prstGeom>
        </p:spPr>
      </p:pic>
      <p:pic>
        <p:nvPicPr>
          <p:cNvPr id="167" name="picture 167"/>
          <p:cNvPicPr>
            <a:picLocks noChangeAspect="1"/>
          </p:cNvPicPr>
          <p:nvPr/>
        </p:nvPicPr>
        <p:blipFill>
          <a:blip r:embed="rId41"/>
          <a:stretch>
            <a:fillRect/>
          </a:stretch>
        </p:blipFill>
        <p:spPr>
          <a:xfrm rot="21600000">
            <a:off x="9003284" y="4567512"/>
            <a:ext cx="75882" cy="318812"/>
          </a:xfrm>
          <a:prstGeom prst="rect">
            <a:avLst/>
          </a:prstGeom>
        </p:spPr>
      </p:pic>
      <p:pic>
        <p:nvPicPr>
          <p:cNvPr id="168" name="picture 168"/>
          <p:cNvPicPr>
            <a:picLocks noChangeAspect="1"/>
          </p:cNvPicPr>
          <p:nvPr/>
        </p:nvPicPr>
        <p:blipFill>
          <a:blip r:embed="rId42"/>
          <a:stretch>
            <a:fillRect/>
          </a:stretch>
        </p:blipFill>
        <p:spPr>
          <a:xfrm rot="21600000">
            <a:off x="7711500" y="4341156"/>
            <a:ext cx="75882" cy="318812"/>
          </a:xfrm>
          <a:prstGeom prst="rect">
            <a:avLst/>
          </a:prstGeom>
        </p:spPr>
      </p:pic>
      <p:pic>
        <p:nvPicPr>
          <p:cNvPr id="169" name="picture 169"/>
          <p:cNvPicPr>
            <a:picLocks noChangeAspect="1"/>
          </p:cNvPicPr>
          <p:nvPr/>
        </p:nvPicPr>
        <p:blipFill>
          <a:blip r:embed="rId43"/>
          <a:stretch>
            <a:fillRect/>
          </a:stretch>
        </p:blipFill>
        <p:spPr>
          <a:xfrm rot="21600000">
            <a:off x="9487949" y="4114800"/>
            <a:ext cx="75882" cy="318812"/>
          </a:xfrm>
          <a:prstGeom prst="rect">
            <a:avLst/>
          </a:prstGeom>
        </p:spPr>
      </p:pic>
      <p:pic>
        <p:nvPicPr>
          <p:cNvPr id="170" name="picture 170"/>
          <p:cNvPicPr>
            <a:picLocks noChangeAspect="1"/>
          </p:cNvPicPr>
          <p:nvPr/>
        </p:nvPicPr>
        <p:blipFill>
          <a:blip r:embed="rId44"/>
          <a:stretch>
            <a:fillRect/>
          </a:stretch>
        </p:blipFill>
        <p:spPr>
          <a:xfrm rot="21600000">
            <a:off x="8668639" y="4567512"/>
            <a:ext cx="75882" cy="318812"/>
          </a:xfrm>
          <a:prstGeom prst="rect">
            <a:avLst/>
          </a:prstGeom>
        </p:spPr>
      </p:pic>
      <p:pic>
        <p:nvPicPr>
          <p:cNvPr id="171" name="picture 171"/>
          <p:cNvPicPr>
            <a:picLocks noChangeAspect="1"/>
          </p:cNvPicPr>
          <p:nvPr/>
        </p:nvPicPr>
        <p:blipFill>
          <a:blip r:embed="rId45"/>
          <a:stretch>
            <a:fillRect/>
          </a:stretch>
        </p:blipFill>
        <p:spPr>
          <a:xfrm rot="21600000">
            <a:off x="9153304" y="4114800"/>
            <a:ext cx="75882" cy="318812"/>
          </a:xfrm>
          <a:prstGeom prst="rect">
            <a:avLst/>
          </a:prstGeom>
        </p:spPr>
      </p:pic>
      <p:pic>
        <p:nvPicPr>
          <p:cNvPr id="172" name="picture 172"/>
          <p:cNvPicPr>
            <a:picLocks noChangeAspect="1"/>
          </p:cNvPicPr>
          <p:nvPr/>
        </p:nvPicPr>
        <p:blipFill>
          <a:blip r:embed="rId46"/>
          <a:stretch>
            <a:fillRect/>
          </a:stretch>
        </p:blipFill>
        <p:spPr>
          <a:xfrm rot="21600000">
            <a:off x="3872118" y="2217880"/>
            <a:ext cx="109104" cy="215112"/>
          </a:xfrm>
          <a:prstGeom prst="rect">
            <a:avLst/>
          </a:prstGeom>
        </p:spPr>
      </p:pic>
      <p:pic>
        <p:nvPicPr>
          <p:cNvPr id="174" name="picture 174"/>
          <p:cNvPicPr>
            <a:picLocks noChangeAspect="1"/>
          </p:cNvPicPr>
          <p:nvPr/>
        </p:nvPicPr>
        <p:blipFill>
          <a:blip r:embed="rId47"/>
          <a:stretch>
            <a:fillRect/>
          </a:stretch>
        </p:blipFill>
        <p:spPr>
          <a:xfrm rot="21600000">
            <a:off x="4120204" y="2735027"/>
            <a:ext cx="163879" cy="139141"/>
          </a:xfrm>
          <a:prstGeom prst="rect">
            <a:avLst/>
          </a:prstGeom>
        </p:spPr>
      </p:pic>
      <p:pic>
        <p:nvPicPr>
          <p:cNvPr id="175" name="picture 175"/>
          <p:cNvPicPr>
            <a:picLocks noChangeAspect="1"/>
          </p:cNvPicPr>
          <p:nvPr/>
        </p:nvPicPr>
        <p:blipFill>
          <a:blip r:embed="rId48"/>
          <a:stretch>
            <a:fillRect/>
          </a:stretch>
        </p:blipFill>
        <p:spPr>
          <a:xfrm rot="21600000">
            <a:off x="4363564" y="2219495"/>
            <a:ext cx="89123" cy="217049"/>
          </a:xfrm>
          <a:prstGeom prst="rect">
            <a:avLst/>
          </a:prstGeom>
        </p:spPr>
      </p:pic>
      <p:pic>
        <p:nvPicPr>
          <p:cNvPr id="176" name="picture 176"/>
          <p:cNvPicPr>
            <a:picLocks noChangeAspect="1"/>
          </p:cNvPicPr>
          <p:nvPr/>
        </p:nvPicPr>
        <p:blipFill>
          <a:blip r:embed="rId49"/>
          <a:stretch>
            <a:fillRect/>
          </a:stretch>
        </p:blipFill>
        <p:spPr>
          <a:xfrm rot="21600000">
            <a:off x="5111125" y="2330499"/>
            <a:ext cx="93057" cy="197526"/>
          </a:xfrm>
          <a:prstGeom prst="rect">
            <a:avLst/>
          </a:prstGeom>
        </p:spPr>
      </p:pic>
      <p:pic>
        <p:nvPicPr>
          <p:cNvPr id="177" name="picture 177"/>
          <p:cNvPicPr>
            <a:picLocks noChangeAspect="1"/>
          </p:cNvPicPr>
          <p:nvPr/>
        </p:nvPicPr>
        <p:blipFill>
          <a:blip r:embed="rId50"/>
          <a:stretch>
            <a:fillRect/>
          </a:stretch>
        </p:blipFill>
        <p:spPr>
          <a:xfrm rot="21600000">
            <a:off x="2919774" y="2374232"/>
            <a:ext cx="93057" cy="197526"/>
          </a:xfrm>
          <a:prstGeom prst="rect">
            <a:avLst/>
          </a:prstGeom>
        </p:spPr>
      </p:pic>
      <p:pic>
        <p:nvPicPr>
          <p:cNvPr id="178" name="picture 178"/>
          <p:cNvPicPr>
            <a:picLocks noChangeAspect="1"/>
          </p:cNvPicPr>
          <p:nvPr/>
        </p:nvPicPr>
        <p:blipFill>
          <a:blip r:embed="rId51"/>
          <a:stretch>
            <a:fillRect/>
          </a:stretch>
        </p:blipFill>
        <p:spPr>
          <a:xfrm rot="21600000">
            <a:off x="9821484" y="4663794"/>
            <a:ext cx="122872" cy="146334"/>
          </a:xfrm>
          <a:prstGeom prst="rect">
            <a:avLst/>
          </a:prstGeom>
        </p:spPr>
      </p:pic>
      <p:pic>
        <p:nvPicPr>
          <p:cNvPr id="180" name="picture 180"/>
          <p:cNvPicPr>
            <a:picLocks noChangeAspect="1"/>
          </p:cNvPicPr>
          <p:nvPr/>
        </p:nvPicPr>
        <p:blipFill>
          <a:blip r:embed="rId52"/>
          <a:stretch>
            <a:fillRect/>
          </a:stretch>
        </p:blipFill>
        <p:spPr>
          <a:xfrm rot="21600000">
            <a:off x="3528693" y="2314455"/>
            <a:ext cx="211231" cy="75579"/>
          </a:xfrm>
          <a:prstGeom prst="rect">
            <a:avLst/>
          </a:prstGeom>
        </p:spPr>
      </p:pic>
      <p:pic>
        <p:nvPicPr>
          <p:cNvPr id="181" name="picture 181"/>
          <p:cNvPicPr>
            <a:picLocks noChangeAspect="1"/>
          </p:cNvPicPr>
          <p:nvPr/>
        </p:nvPicPr>
        <p:blipFill>
          <a:blip r:embed="rId53"/>
          <a:stretch>
            <a:fillRect/>
          </a:stretch>
        </p:blipFill>
        <p:spPr>
          <a:xfrm rot="21600000">
            <a:off x="2259973" y="2314455"/>
            <a:ext cx="211231" cy="75579"/>
          </a:xfrm>
          <a:prstGeom prst="rect">
            <a:avLst/>
          </a:prstGeom>
        </p:spPr>
      </p:pic>
      <p:pic>
        <p:nvPicPr>
          <p:cNvPr id="182" name="picture 182"/>
          <p:cNvPicPr>
            <a:picLocks noChangeAspect="1"/>
          </p:cNvPicPr>
          <p:nvPr/>
        </p:nvPicPr>
        <p:blipFill>
          <a:blip r:embed="rId54"/>
          <a:stretch>
            <a:fillRect/>
          </a:stretch>
        </p:blipFill>
        <p:spPr>
          <a:xfrm rot="21600000">
            <a:off x="7923527" y="4463261"/>
            <a:ext cx="211455" cy="74601"/>
          </a:xfrm>
          <a:prstGeom prst="rect">
            <a:avLst/>
          </a:prstGeom>
        </p:spPr>
      </p:pic>
      <p:pic>
        <p:nvPicPr>
          <p:cNvPr id="184" name="picture 184"/>
          <p:cNvPicPr>
            <a:picLocks noChangeAspect="1"/>
          </p:cNvPicPr>
          <p:nvPr/>
        </p:nvPicPr>
        <p:blipFill>
          <a:blip r:embed="rId55"/>
          <a:stretch>
            <a:fillRect/>
          </a:stretch>
        </p:blipFill>
        <p:spPr>
          <a:xfrm rot="21600000">
            <a:off x="3443194" y="2758811"/>
            <a:ext cx="211109" cy="73552"/>
          </a:xfrm>
          <a:prstGeom prst="rect">
            <a:avLst/>
          </a:prstGeom>
        </p:spPr>
      </p:pic>
      <p:pic>
        <p:nvPicPr>
          <p:cNvPr id="185" name="picture 185"/>
          <p:cNvPicPr>
            <a:picLocks noChangeAspect="1"/>
          </p:cNvPicPr>
          <p:nvPr/>
        </p:nvPicPr>
        <p:blipFill>
          <a:blip r:embed="rId56"/>
          <a:stretch>
            <a:fillRect/>
          </a:stretch>
        </p:blipFill>
        <p:spPr>
          <a:xfrm rot="21600000">
            <a:off x="10140573" y="4663794"/>
            <a:ext cx="103505" cy="146334"/>
          </a:xfrm>
          <a:prstGeom prst="rect">
            <a:avLst/>
          </a:prstGeom>
        </p:spPr>
      </p:pic>
      <p:pic>
        <p:nvPicPr>
          <p:cNvPr id="188" name="picture 188"/>
          <p:cNvPicPr>
            <a:picLocks noChangeAspect="1"/>
          </p:cNvPicPr>
          <p:nvPr/>
        </p:nvPicPr>
        <p:blipFill>
          <a:blip r:embed="rId57"/>
          <a:stretch>
            <a:fillRect/>
          </a:stretch>
        </p:blipFill>
        <p:spPr>
          <a:xfrm rot="21600000">
            <a:off x="6444414" y="2190750"/>
            <a:ext cx="43451" cy="322990"/>
          </a:xfrm>
          <a:prstGeom prst="rect">
            <a:avLst/>
          </a:prstGeom>
        </p:spPr>
      </p:pic>
      <p:pic>
        <p:nvPicPr>
          <p:cNvPr id="189" name="picture 189"/>
          <p:cNvPicPr>
            <a:picLocks noChangeAspect="1"/>
          </p:cNvPicPr>
          <p:nvPr/>
        </p:nvPicPr>
        <p:blipFill>
          <a:blip r:embed="rId58"/>
          <a:stretch>
            <a:fillRect/>
          </a:stretch>
        </p:blipFill>
        <p:spPr>
          <a:xfrm rot="21600000">
            <a:off x="9307560" y="4704327"/>
            <a:ext cx="89565" cy="150116"/>
          </a:xfrm>
          <a:prstGeom prst="rect">
            <a:avLst/>
          </a:prstGeom>
        </p:spPr>
      </p:pic>
      <p:pic>
        <p:nvPicPr>
          <p:cNvPr id="190" name="picture 190"/>
          <p:cNvPicPr>
            <a:picLocks noChangeAspect="1"/>
          </p:cNvPicPr>
          <p:nvPr/>
        </p:nvPicPr>
        <p:blipFill>
          <a:blip r:embed="rId59"/>
          <a:stretch>
            <a:fillRect/>
          </a:stretch>
        </p:blipFill>
        <p:spPr>
          <a:xfrm rot="21600000">
            <a:off x="6348899" y="2330499"/>
            <a:ext cx="63010" cy="153454"/>
          </a:xfrm>
          <a:prstGeom prst="rect">
            <a:avLst/>
          </a:prstGeom>
        </p:spPr>
      </p:pic>
      <p:pic>
        <p:nvPicPr>
          <p:cNvPr id="191" name="picture 191"/>
          <p:cNvPicPr>
            <a:picLocks noChangeAspect="1"/>
          </p:cNvPicPr>
          <p:nvPr/>
        </p:nvPicPr>
        <p:blipFill>
          <a:blip r:embed="rId60"/>
          <a:stretch>
            <a:fillRect/>
          </a:stretch>
        </p:blipFill>
        <p:spPr>
          <a:xfrm rot="21600000">
            <a:off x="2065598" y="2330499"/>
            <a:ext cx="63009" cy="153454"/>
          </a:xfrm>
          <a:prstGeom prst="rect">
            <a:avLst/>
          </a:prstGeom>
        </p:spPr>
      </p:pic>
      <p:sp>
        <p:nvSpPr>
          <p:cNvPr id="192" name="rect"/>
          <p:cNvSpPr/>
          <p:nvPr/>
        </p:nvSpPr>
        <p:spPr>
          <a:xfrm>
            <a:off x="4884130" y="2638581"/>
            <a:ext cx="12679" cy="314010"/>
          </a:xfrm>
          <a:prstGeom prst="rect">
            <a:avLst/>
          </a:prstGeom>
          <a:solidFill>
            <a:srgbClr val="57606A">
              <a:alpha val="100000"/>
            </a:srgbClr>
          </a:solidFill>
          <a:ln cap="flat">
            <a:miter lim="0"/>
          </a:ln>
        </p:spPr>
        <p:txBody>
          <a:bodyPr rtlCol="0"/>
          <a:lstStyle/>
          <a:p>
            <a:pPr algn="ctr"/>
            <a:endParaRPr lang="zh-CN" altLang="en-US"/>
          </a:p>
        </p:txBody>
      </p:sp>
      <p:sp>
        <p:nvSpPr>
          <p:cNvPr id="193" name="rect"/>
          <p:cNvSpPr/>
          <p:nvPr/>
        </p:nvSpPr>
        <p:spPr>
          <a:xfrm>
            <a:off x="4972251" y="2638581"/>
            <a:ext cx="12679" cy="314010"/>
          </a:xfrm>
          <a:prstGeom prst="rect">
            <a:avLst/>
          </a:prstGeom>
          <a:solidFill>
            <a:srgbClr val="57606A">
              <a:alpha val="100000"/>
            </a:srgbClr>
          </a:solidFill>
          <a:ln cap="flat">
            <a:miter lim="0"/>
          </a:ln>
        </p:spPr>
        <p:txBody>
          <a:bodyPr rtlCol="0"/>
          <a:lstStyle/>
          <a:p>
            <a:pPr algn="ctr"/>
            <a:endParaRPr lang="zh-CN" altLang="en-US"/>
          </a:p>
        </p:txBody>
      </p:sp>
      <p:pic>
        <p:nvPicPr>
          <p:cNvPr id="2" name="图片 1">
            <a:extLst>
              <a:ext uri="{FF2B5EF4-FFF2-40B4-BE49-F238E27FC236}">
                <a16:creationId xmlns:a16="http://schemas.microsoft.com/office/drawing/2014/main" id="{0D129157-DC36-5D36-7535-CF65FCF507C7}"/>
              </a:ext>
            </a:extLst>
          </p:cNvPr>
          <p:cNvPicPr>
            <a:picLocks noChangeAspect="1"/>
          </p:cNvPicPr>
          <p:nvPr/>
        </p:nvPicPr>
        <p:blipFill>
          <a:blip r:embed="rId61">
            <a:clrChange>
              <a:clrFrom>
                <a:srgbClr val="FFFFFF"/>
              </a:clrFrom>
              <a:clrTo>
                <a:srgbClr val="FFFFFF">
                  <a:alpha val="0"/>
                </a:srgbClr>
              </a:clrTo>
            </a:clrChange>
          </a:blip>
          <a:stretch>
            <a:fillRect/>
          </a:stretch>
        </p:blipFill>
        <p:spPr>
          <a:xfrm>
            <a:off x="905195" y="4494624"/>
            <a:ext cx="2325792" cy="62399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picture 194"/>
          <p:cNvPicPr>
            <a:picLocks noChangeAspect="1"/>
          </p:cNvPicPr>
          <p:nvPr/>
        </p:nvPicPr>
        <p:blipFill>
          <a:blip r:embed="rId2"/>
          <a:stretch>
            <a:fillRect/>
          </a:stretch>
        </p:blipFill>
        <p:spPr>
          <a:xfrm rot="21600000">
            <a:off x="752475" y="3971925"/>
            <a:ext cx="7877175" cy="2543175"/>
          </a:xfrm>
          <a:prstGeom prst="rect">
            <a:avLst/>
          </a:prstGeom>
        </p:spPr>
      </p:pic>
      <p:pic>
        <p:nvPicPr>
          <p:cNvPr id="195" name="picture 195"/>
          <p:cNvPicPr>
            <a:picLocks noChangeAspect="1"/>
          </p:cNvPicPr>
          <p:nvPr/>
        </p:nvPicPr>
        <p:blipFill>
          <a:blip r:embed="rId3"/>
          <a:stretch>
            <a:fillRect/>
          </a:stretch>
        </p:blipFill>
        <p:spPr>
          <a:xfrm rot="21600000">
            <a:off x="828675" y="800100"/>
            <a:ext cx="5238750" cy="2914650"/>
          </a:xfrm>
          <a:prstGeom prst="rect">
            <a:avLst/>
          </a:prstGeom>
        </p:spPr>
      </p:pic>
      <p:pic>
        <p:nvPicPr>
          <p:cNvPr id="196" name="picture 196"/>
          <p:cNvPicPr>
            <a:picLocks noChangeAspect="1"/>
          </p:cNvPicPr>
          <p:nvPr/>
        </p:nvPicPr>
        <p:blipFill>
          <a:blip r:embed="rId4"/>
          <a:stretch>
            <a:fillRect/>
          </a:stretch>
        </p:blipFill>
        <p:spPr>
          <a:xfrm rot="21600000">
            <a:off x="6124575" y="800100"/>
            <a:ext cx="5238750" cy="2914650"/>
          </a:xfrm>
          <a:prstGeom prst="rect">
            <a:avLst/>
          </a:prstGeom>
        </p:spPr>
      </p:pic>
      <p:sp>
        <p:nvSpPr>
          <p:cNvPr id="197" name="textbox 197"/>
          <p:cNvSpPr/>
          <p:nvPr/>
        </p:nvSpPr>
        <p:spPr>
          <a:xfrm>
            <a:off x="746337" y="290880"/>
            <a:ext cx="3462020" cy="313690"/>
          </a:xfrm>
          <a:prstGeom prst="rect">
            <a:avLst/>
          </a:prstGeom>
        </p:spPr>
        <p:txBody>
          <a:bodyPr vert="horz" wrap="square" lIns="0" tIns="0" rIns="0" bIns="0"/>
          <a:lstStyle/>
          <a:p>
            <a:pPr algn="l" rtl="0" eaLnBrk="0">
              <a:lnSpc>
                <a:spcPct val="81157"/>
              </a:lnSpc>
              <a:tabLst/>
            </a:pPr>
            <a:endParaRPr lang="Arial" altLang="Arial" sz="100" dirty="0"/>
          </a:p>
          <a:p>
            <a:pPr marL="12700" algn="l" rtl="0" eaLnBrk="0">
              <a:lnSpc>
                <a:spcPct val="90000"/>
              </a:lnSpc>
              <a:tabLst/>
            </a:pPr>
            <a:r>
              <a:rPr sz="2100" spc="40" dirty="0">
                <a:solidFill>
                  <a:srgbClr val="24292F">
                    <a:alpha val="100000"/>
                  </a:srgbClr>
                </a:solidFill>
                <a:latin typeface="Microsoft YaHei"/>
                <a:ea typeface="Microsoft YaHei"/>
                <a:cs typeface="Microsoft YaHei"/>
              </a:rPr>
              <a:t>策略2 - 导演聚类情况可视</a:t>
            </a:r>
            <a:r>
              <a:rPr sz="2100" spc="10" dirty="0">
                <a:solidFill>
                  <a:srgbClr val="24292F">
                    <a:alpha val="100000"/>
                  </a:srgbClr>
                </a:solidFill>
                <a:latin typeface="Microsoft YaHei"/>
                <a:ea typeface="Microsoft YaHei"/>
                <a:cs typeface="Microsoft YaHei"/>
              </a:rPr>
              <a:t>化</a:t>
            </a:r>
            <a:endParaRPr lang="Microsoft YaHei" altLang="Microsoft YaHei" sz="21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picture 198"/>
          <p:cNvPicPr>
            <a:picLocks noChangeAspect="1"/>
          </p:cNvPicPr>
          <p:nvPr/>
        </p:nvPicPr>
        <p:blipFill>
          <a:blip r:embed="rId2"/>
          <a:stretch>
            <a:fillRect/>
          </a:stretch>
        </p:blipFill>
        <p:spPr>
          <a:xfrm rot="21600000">
            <a:off x="752475" y="3952875"/>
            <a:ext cx="7877175" cy="2571750"/>
          </a:xfrm>
          <a:prstGeom prst="rect">
            <a:avLst/>
          </a:prstGeom>
        </p:spPr>
      </p:pic>
      <p:pic>
        <p:nvPicPr>
          <p:cNvPr id="199" name="picture 199"/>
          <p:cNvPicPr>
            <a:picLocks noChangeAspect="1"/>
          </p:cNvPicPr>
          <p:nvPr/>
        </p:nvPicPr>
        <p:blipFill>
          <a:blip r:embed="rId3"/>
          <a:stretch>
            <a:fillRect/>
          </a:stretch>
        </p:blipFill>
        <p:spPr>
          <a:xfrm rot="21600000">
            <a:off x="6124575" y="790575"/>
            <a:ext cx="5238750" cy="2895600"/>
          </a:xfrm>
          <a:prstGeom prst="rect">
            <a:avLst/>
          </a:prstGeom>
        </p:spPr>
      </p:pic>
      <p:pic>
        <p:nvPicPr>
          <p:cNvPr id="200" name="picture 200"/>
          <p:cNvPicPr>
            <a:picLocks noChangeAspect="1"/>
          </p:cNvPicPr>
          <p:nvPr/>
        </p:nvPicPr>
        <p:blipFill>
          <a:blip r:embed="rId4"/>
          <a:stretch>
            <a:fillRect/>
          </a:stretch>
        </p:blipFill>
        <p:spPr>
          <a:xfrm rot="21600000">
            <a:off x="828675" y="790575"/>
            <a:ext cx="5238749" cy="2895600"/>
          </a:xfrm>
          <a:prstGeom prst="rect">
            <a:avLst/>
          </a:prstGeom>
        </p:spPr>
      </p:pic>
      <p:sp>
        <p:nvSpPr>
          <p:cNvPr id="201" name="textbox 201"/>
          <p:cNvSpPr/>
          <p:nvPr/>
        </p:nvSpPr>
        <p:spPr>
          <a:xfrm>
            <a:off x="746337" y="290880"/>
            <a:ext cx="3462020" cy="313054"/>
          </a:xfrm>
          <a:prstGeom prst="rect">
            <a:avLst/>
          </a:prstGeom>
        </p:spPr>
        <p:txBody>
          <a:bodyPr vert="horz" wrap="square" lIns="0" tIns="0" rIns="0" bIns="0"/>
          <a:lstStyle/>
          <a:p>
            <a:pPr algn="l" rtl="0" eaLnBrk="0">
              <a:lnSpc>
                <a:spcPct val="79448"/>
              </a:lnSpc>
              <a:tabLst/>
            </a:pPr>
            <a:endParaRPr lang="Arial" altLang="Arial" sz="100" dirty="0"/>
          </a:p>
          <a:p>
            <a:pPr marL="12700" algn="l" rtl="0" eaLnBrk="0">
              <a:lnSpc>
                <a:spcPct val="90000"/>
              </a:lnSpc>
              <a:tabLst/>
            </a:pPr>
            <a:r>
              <a:rPr sz="2100" spc="40" dirty="0">
                <a:solidFill>
                  <a:srgbClr val="24292F">
                    <a:alpha val="100000"/>
                  </a:srgbClr>
                </a:solidFill>
                <a:latin typeface="Microsoft YaHei"/>
                <a:ea typeface="Microsoft YaHei"/>
                <a:cs typeface="Microsoft YaHei"/>
              </a:rPr>
              <a:t>策略2 - 演员聚类情况可视</a:t>
            </a:r>
            <a:r>
              <a:rPr sz="2100" spc="10" dirty="0">
                <a:solidFill>
                  <a:srgbClr val="24292F">
                    <a:alpha val="100000"/>
                  </a:srgbClr>
                </a:solidFill>
                <a:latin typeface="Microsoft YaHei"/>
                <a:ea typeface="Microsoft YaHei"/>
                <a:cs typeface="Microsoft YaHei"/>
              </a:rPr>
              <a:t>化</a:t>
            </a:r>
            <a:endParaRPr lang="Microsoft YaHei" altLang="Microsoft YaHei" sz="21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box 202"/>
          <p:cNvSpPr/>
          <p:nvPr/>
        </p:nvSpPr>
        <p:spPr>
          <a:xfrm>
            <a:off x="745187" y="2419908"/>
            <a:ext cx="10574019" cy="2016760"/>
          </a:xfrm>
          <a:prstGeom prst="rect">
            <a:avLst/>
          </a:prstGeom>
        </p:spPr>
        <p:txBody>
          <a:bodyPr vert="horz" wrap="square" lIns="0" tIns="0" rIns="0" bIns="0"/>
          <a:lstStyle/>
          <a:p>
            <a:pPr algn="l" rtl="0" eaLnBrk="0">
              <a:lnSpc>
                <a:spcPct val="130000"/>
              </a:lnSpc>
              <a:tabLst/>
            </a:pPr>
            <a:endParaRPr lang="Arial" altLang="Arial" sz="100" dirty="0"/>
          </a:p>
          <a:p>
            <a:pPr marL="12700" indent="4741" algn="l" rtl="0" eaLnBrk="0">
              <a:lnSpc>
                <a:spcPct val="124000"/>
              </a:lnSpc>
              <a:tabLst/>
            </a:pPr>
            <a:r>
              <a:rPr sz="2100" spc="-20" dirty="0">
                <a:solidFill>
                  <a:srgbClr val="24292F">
                    <a:alpha val="100000"/>
                  </a:srgbClr>
                </a:solidFill>
                <a:latin typeface="Microsoft YaHei"/>
                <a:ea typeface="Microsoft YaHei"/>
                <a:cs typeface="Microsoft YaHei"/>
              </a:rPr>
              <a:t>可以看出在策略2下，  导演的四个 </a:t>
            </a:r>
            <a:r>
              <a:rPr sz="2100" spc="0" dirty="0">
                <a:solidFill>
                  <a:srgbClr val="24292F">
                    <a:alpha val="100000"/>
                  </a:srgbClr>
                </a:solidFill>
                <a:latin typeface="Microsoft YaHei"/>
                <a:ea typeface="Microsoft YaHei"/>
                <a:cs typeface="Microsoft YaHei"/>
              </a:rPr>
              <a:t>cluster</a:t>
            </a:r>
            <a:r>
              <a:rPr sz="2100" spc="-20" dirty="0">
                <a:solidFill>
                  <a:srgbClr val="24292F">
                    <a:alpha val="100000"/>
                  </a:srgbClr>
                </a:solidFill>
                <a:latin typeface="Microsoft YaHei"/>
                <a:ea typeface="Microsoft YaHei"/>
                <a:cs typeface="Microsoft YaHei"/>
              </a:rPr>
              <a:t> 对应的是喜剧/爱情片导演 、普通剧情片导演</a:t>
            </a:r>
            <a:r>
              <a:rPr sz="2100" spc="0" dirty="0">
                <a:solidFill>
                  <a:srgbClr val="24292F">
                    <a:alpha val="100000"/>
                  </a:srgbClr>
                </a:solidFill>
                <a:latin typeface="Microsoft YaHei"/>
                <a:ea typeface="Microsoft YaHei"/>
                <a:cs typeface="Microsoft YaHei"/>
              </a:rPr>
              <a:t> 、 </a:t>
            </a:r>
            <a:r>
              <a:rPr sz="2100" spc="-20" dirty="0">
                <a:solidFill>
                  <a:srgbClr val="24292F">
                    <a:alpha val="100000"/>
                  </a:srgbClr>
                </a:solidFill>
                <a:latin typeface="Microsoft YaHei"/>
                <a:ea typeface="Microsoft YaHei"/>
                <a:cs typeface="Microsoft YaHei"/>
              </a:rPr>
              <a:t>动作/惊悚片导演 、动画/动漫片导演；  演员的四个 </a:t>
            </a:r>
            <a:r>
              <a:rPr sz="2100" spc="0" dirty="0">
                <a:solidFill>
                  <a:srgbClr val="24292F">
                    <a:alpha val="100000"/>
                  </a:srgbClr>
                </a:solidFill>
                <a:latin typeface="Microsoft YaHei"/>
                <a:ea typeface="Microsoft YaHei"/>
                <a:cs typeface="Microsoft YaHei"/>
              </a:rPr>
              <a:t>cluster0和3都对应的是喜剧/爱情片演 </a:t>
            </a:r>
            <a:r>
              <a:rPr sz="2100" spc="-30" dirty="0">
                <a:solidFill>
                  <a:srgbClr val="24292F">
                    <a:alpha val="100000"/>
                  </a:srgbClr>
                </a:solidFill>
                <a:latin typeface="Microsoft YaHei"/>
                <a:ea typeface="Microsoft YaHei"/>
                <a:cs typeface="Microsoft YaHei"/>
              </a:rPr>
              <a:t>员 、clu</a:t>
            </a:r>
            <a:r>
              <a:rPr sz="2100" spc="0" dirty="0">
                <a:solidFill>
                  <a:srgbClr val="24292F">
                    <a:alpha val="100000"/>
                  </a:srgbClr>
                </a:solidFill>
                <a:latin typeface="Microsoft YaHei"/>
                <a:ea typeface="Microsoft YaHei"/>
                <a:cs typeface="Microsoft YaHei"/>
              </a:rPr>
              <a:t>ster</a:t>
            </a:r>
            <a:r>
              <a:rPr sz="2100" spc="-30" dirty="0">
                <a:solidFill>
                  <a:srgbClr val="24292F">
                    <a:alpha val="100000"/>
                  </a:srgbClr>
                </a:solidFill>
                <a:latin typeface="Microsoft YaHei"/>
                <a:ea typeface="Microsoft YaHei"/>
                <a:cs typeface="Microsoft YaHei"/>
              </a:rPr>
              <a:t>1对应的是普通剧情片演员 、</a:t>
            </a:r>
            <a:r>
              <a:rPr sz="2100" spc="0" dirty="0">
                <a:solidFill>
                  <a:srgbClr val="24292F">
                    <a:alpha val="100000"/>
                  </a:srgbClr>
                </a:solidFill>
                <a:latin typeface="Microsoft YaHei"/>
                <a:ea typeface="Microsoft YaHei"/>
                <a:cs typeface="Microsoft YaHei"/>
              </a:rPr>
              <a:t>cluster</a:t>
            </a:r>
            <a:r>
              <a:rPr sz="2100" spc="-30" dirty="0">
                <a:solidFill>
                  <a:srgbClr val="24292F">
                    <a:alpha val="100000"/>
                  </a:srgbClr>
                </a:solidFill>
                <a:latin typeface="Microsoft YaHei"/>
                <a:ea typeface="Microsoft YaHei"/>
                <a:cs typeface="Microsoft YaHei"/>
              </a:rPr>
              <a:t>2对应的是动作/惊悚片演员 。对于演员 ，</a:t>
            </a:r>
            <a:r>
              <a:rPr sz="2100" spc="0" dirty="0">
                <a:solidFill>
                  <a:srgbClr val="24292F">
                    <a:alpha val="100000"/>
                  </a:srgbClr>
                </a:solidFill>
                <a:latin typeface="Microsoft YaHei"/>
                <a:ea typeface="Microsoft YaHei"/>
                <a:cs typeface="Microsoft YaHei"/>
              </a:rPr>
              <a:t> </a:t>
            </a:r>
            <a:r>
              <a:rPr sz="2100" spc="-30" dirty="0">
                <a:solidFill>
                  <a:srgbClr val="24292F">
                    <a:alpha val="100000"/>
                  </a:srgbClr>
                </a:solidFill>
                <a:latin typeface="Microsoft YaHei"/>
                <a:ea typeface="Microsoft YaHei"/>
                <a:cs typeface="Microsoft YaHei"/>
              </a:rPr>
              <a:t>clus</a:t>
            </a:r>
            <a:r>
              <a:rPr sz="2100" spc="-10" dirty="0">
                <a:solidFill>
                  <a:srgbClr val="24292F">
                    <a:alpha val="100000"/>
                  </a:srgbClr>
                </a:solidFill>
                <a:latin typeface="Microsoft YaHei"/>
                <a:ea typeface="Microsoft YaHei"/>
                <a:cs typeface="Microsoft YaHei"/>
              </a:rPr>
              <a:t>t</a:t>
            </a:r>
            <a:r>
              <a:rPr sz="2100" spc="0" dirty="0">
                <a:solidFill>
                  <a:srgbClr val="24292F">
                    <a:alpha val="100000"/>
                  </a:srgbClr>
                </a:solidFill>
                <a:latin typeface="Microsoft YaHei"/>
                <a:ea typeface="Microsoft YaHei"/>
                <a:cs typeface="Microsoft YaHei"/>
              </a:rPr>
              <a:t>er</a:t>
            </a:r>
            <a:r>
              <a:rPr sz="2100" spc="-30" dirty="0">
                <a:solidFill>
                  <a:srgbClr val="24292F">
                    <a:alpha val="100000"/>
                  </a:srgbClr>
                </a:solidFill>
                <a:latin typeface="Microsoft YaHei"/>
                <a:ea typeface="Microsoft YaHei"/>
                <a:cs typeface="Microsoft YaHei"/>
              </a:rPr>
              <a:t>0和3的区别主要在于地域分布，  </a:t>
            </a:r>
            <a:r>
              <a:rPr sz="2100" spc="0" dirty="0">
                <a:solidFill>
                  <a:srgbClr val="24292F">
                    <a:alpha val="100000"/>
                  </a:srgbClr>
                </a:solidFill>
                <a:latin typeface="Microsoft YaHei"/>
                <a:ea typeface="Microsoft YaHei"/>
                <a:cs typeface="Microsoft YaHei"/>
              </a:rPr>
              <a:t>cluster</a:t>
            </a:r>
            <a:r>
              <a:rPr sz="2100" spc="-30" dirty="0">
                <a:solidFill>
                  <a:srgbClr val="24292F">
                    <a:alpha val="100000"/>
                  </a:srgbClr>
                </a:solidFill>
                <a:latin typeface="Microsoft YaHei"/>
                <a:ea typeface="Microsoft YaHei"/>
                <a:cs typeface="Microsoft YaHei"/>
              </a:rPr>
              <a:t>0中演员以外国演员为主，  </a:t>
            </a:r>
            <a:r>
              <a:rPr sz="2100" spc="0" dirty="0">
                <a:solidFill>
                  <a:srgbClr val="24292F">
                    <a:alpha val="100000"/>
                  </a:srgbClr>
                </a:solidFill>
                <a:latin typeface="Microsoft YaHei"/>
                <a:ea typeface="Microsoft YaHei"/>
                <a:cs typeface="Microsoft YaHei"/>
              </a:rPr>
              <a:t>cluster</a:t>
            </a:r>
            <a:r>
              <a:rPr sz="2100" spc="-30" dirty="0">
                <a:solidFill>
                  <a:srgbClr val="24292F">
                    <a:alpha val="100000"/>
                  </a:srgbClr>
                </a:solidFill>
                <a:latin typeface="Microsoft YaHei"/>
                <a:ea typeface="Microsoft YaHei"/>
                <a:cs typeface="Microsoft YaHei"/>
              </a:rPr>
              <a:t>3中有较</a:t>
            </a:r>
            <a:r>
              <a:rPr sz="2100" spc="0" dirty="0">
                <a:solidFill>
                  <a:srgbClr val="24292F">
                    <a:alpha val="100000"/>
                  </a:srgbClr>
                </a:solidFill>
                <a:latin typeface="Microsoft YaHei"/>
                <a:ea typeface="Microsoft YaHei"/>
                <a:cs typeface="Microsoft YaHei"/>
              </a:rPr>
              <a:t> </a:t>
            </a:r>
            <a:r>
              <a:rPr sz="2100" spc="60" dirty="0">
                <a:solidFill>
                  <a:srgbClr val="24292F">
                    <a:alpha val="100000"/>
                  </a:srgbClr>
                </a:solidFill>
                <a:latin typeface="Microsoft YaHei"/>
                <a:ea typeface="Microsoft YaHei"/>
                <a:cs typeface="Microsoft YaHei"/>
              </a:rPr>
              <a:t>多中国大陆的演员 。这⼀地域分布带来的特征上的区别有待进⼀</a:t>
            </a:r>
            <a:r>
              <a:rPr sz="2100" spc="0" dirty="0">
                <a:solidFill>
                  <a:srgbClr val="24292F">
                    <a:alpha val="100000"/>
                  </a:srgbClr>
                </a:solidFill>
                <a:latin typeface="Microsoft YaHei"/>
                <a:ea typeface="Microsoft YaHei"/>
                <a:cs typeface="Microsoft YaHei"/>
              </a:rPr>
              <a:t>步分析。</a:t>
            </a:r>
            <a:endParaRPr lang="Microsoft YaHei" altLang="Microsoft YaHei" sz="21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203"/>
          <p:cNvPicPr>
            <a:picLocks noChangeAspect="1"/>
          </p:cNvPicPr>
          <p:nvPr/>
        </p:nvPicPr>
        <p:blipFill>
          <a:blip r:embed="rId2"/>
          <a:stretch>
            <a:fillRect/>
          </a:stretch>
        </p:blipFill>
        <p:spPr>
          <a:xfrm rot="21600000">
            <a:off x="752475" y="3971925"/>
            <a:ext cx="7877175" cy="2543175"/>
          </a:xfrm>
          <a:prstGeom prst="rect">
            <a:avLst/>
          </a:prstGeom>
        </p:spPr>
      </p:pic>
      <p:pic>
        <p:nvPicPr>
          <p:cNvPr id="204" name="picture 204"/>
          <p:cNvPicPr>
            <a:picLocks noChangeAspect="1"/>
          </p:cNvPicPr>
          <p:nvPr/>
        </p:nvPicPr>
        <p:blipFill>
          <a:blip r:embed="rId3"/>
          <a:stretch>
            <a:fillRect/>
          </a:stretch>
        </p:blipFill>
        <p:spPr>
          <a:xfrm rot="21600000">
            <a:off x="828675" y="800100"/>
            <a:ext cx="5238750" cy="2914650"/>
          </a:xfrm>
          <a:prstGeom prst="rect">
            <a:avLst/>
          </a:prstGeom>
        </p:spPr>
      </p:pic>
      <p:pic>
        <p:nvPicPr>
          <p:cNvPr id="205" name="picture 205"/>
          <p:cNvPicPr>
            <a:picLocks noChangeAspect="1"/>
          </p:cNvPicPr>
          <p:nvPr/>
        </p:nvPicPr>
        <p:blipFill>
          <a:blip r:embed="rId4"/>
          <a:stretch>
            <a:fillRect/>
          </a:stretch>
        </p:blipFill>
        <p:spPr>
          <a:xfrm rot="21600000">
            <a:off x="6124575" y="800100"/>
            <a:ext cx="5238750" cy="2914650"/>
          </a:xfrm>
          <a:prstGeom prst="rect">
            <a:avLst/>
          </a:prstGeom>
        </p:spPr>
      </p:pic>
      <p:sp>
        <p:nvSpPr>
          <p:cNvPr id="206" name="textbox 206"/>
          <p:cNvSpPr/>
          <p:nvPr/>
        </p:nvSpPr>
        <p:spPr>
          <a:xfrm>
            <a:off x="746337" y="290880"/>
            <a:ext cx="3469640" cy="313690"/>
          </a:xfrm>
          <a:prstGeom prst="rect">
            <a:avLst/>
          </a:prstGeom>
        </p:spPr>
        <p:txBody>
          <a:bodyPr vert="horz" wrap="square" lIns="0" tIns="0" rIns="0" bIns="0"/>
          <a:lstStyle/>
          <a:p>
            <a:pPr algn="l" rtl="0" eaLnBrk="0">
              <a:lnSpc>
                <a:spcPct val="81157"/>
              </a:lnSpc>
              <a:tabLst/>
            </a:pPr>
            <a:endParaRPr lang="Arial" altLang="Arial" sz="100" dirty="0"/>
          </a:p>
          <a:p>
            <a:pPr marL="12700" algn="l" rtl="0" eaLnBrk="0">
              <a:lnSpc>
                <a:spcPct val="90000"/>
              </a:lnSpc>
              <a:tabLst/>
            </a:pPr>
            <a:r>
              <a:rPr sz="2100" spc="50" dirty="0">
                <a:solidFill>
                  <a:srgbClr val="24292F">
                    <a:alpha val="100000"/>
                  </a:srgbClr>
                </a:solidFill>
                <a:latin typeface="Microsoft YaHei"/>
                <a:ea typeface="Microsoft YaHei"/>
                <a:cs typeface="Microsoft YaHei"/>
              </a:rPr>
              <a:t>策略3 - 导演聚类情况</a:t>
            </a:r>
            <a:r>
              <a:rPr sz="2100" spc="30" dirty="0">
                <a:solidFill>
                  <a:srgbClr val="24292F">
                    <a:alpha val="100000"/>
                  </a:srgbClr>
                </a:solidFill>
                <a:latin typeface="Microsoft YaHei"/>
                <a:ea typeface="Microsoft YaHei"/>
                <a:cs typeface="Microsoft YaHei"/>
              </a:rPr>
              <a:t>可</a:t>
            </a:r>
            <a:r>
              <a:rPr sz="2100" spc="0" dirty="0">
                <a:solidFill>
                  <a:srgbClr val="24292F">
                    <a:alpha val="100000"/>
                  </a:srgbClr>
                </a:solidFill>
                <a:latin typeface="Microsoft YaHei"/>
                <a:ea typeface="Microsoft YaHei"/>
                <a:cs typeface="Microsoft YaHei"/>
              </a:rPr>
              <a:t>视化</a:t>
            </a:r>
            <a:endParaRPr lang="Microsoft YaHei" altLang="Microsoft YaHei" sz="21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07"/>
          <p:cNvPicPr>
            <a:picLocks noChangeAspect="1"/>
          </p:cNvPicPr>
          <p:nvPr/>
        </p:nvPicPr>
        <p:blipFill>
          <a:blip r:embed="rId2"/>
          <a:stretch>
            <a:fillRect/>
          </a:stretch>
        </p:blipFill>
        <p:spPr>
          <a:xfrm rot="21600000">
            <a:off x="752475" y="3962400"/>
            <a:ext cx="7877175" cy="2571750"/>
          </a:xfrm>
          <a:prstGeom prst="rect">
            <a:avLst/>
          </a:prstGeom>
        </p:spPr>
      </p:pic>
      <p:pic>
        <p:nvPicPr>
          <p:cNvPr id="208" name="picture 208"/>
          <p:cNvPicPr>
            <a:picLocks noChangeAspect="1"/>
          </p:cNvPicPr>
          <p:nvPr/>
        </p:nvPicPr>
        <p:blipFill>
          <a:blip r:embed="rId3"/>
          <a:stretch>
            <a:fillRect/>
          </a:stretch>
        </p:blipFill>
        <p:spPr>
          <a:xfrm rot="21600000">
            <a:off x="828675" y="781050"/>
            <a:ext cx="5238750" cy="2914650"/>
          </a:xfrm>
          <a:prstGeom prst="rect">
            <a:avLst/>
          </a:prstGeom>
        </p:spPr>
      </p:pic>
      <p:pic>
        <p:nvPicPr>
          <p:cNvPr id="209" name="picture 209"/>
          <p:cNvPicPr>
            <a:picLocks noChangeAspect="1"/>
          </p:cNvPicPr>
          <p:nvPr/>
        </p:nvPicPr>
        <p:blipFill>
          <a:blip r:embed="rId4"/>
          <a:stretch>
            <a:fillRect/>
          </a:stretch>
        </p:blipFill>
        <p:spPr>
          <a:xfrm rot="21600000">
            <a:off x="6124575" y="781050"/>
            <a:ext cx="5238750" cy="2914650"/>
          </a:xfrm>
          <a:prstGeom prst="rect">
            <a:avLst/>
          </a:prstGeom>
        </p:spPr>
      </p:pic>
      <p:sp>
        <p:nvSpPr>
          <p:cNvPr id="210" name="textbox 210"/>
          <p:cNvSpPr/>
          <p:nvPr/>
        </p:nvSpPr>
        <p:spPr>
          <a:xfrm>
            <a:off x="746337" y="281355"/>
            <a:ext cx="3469640" cy="313054"/>
          </a:xfrm>
          <a:prstGeom prst="rect">
            <a:avLst/>
          </a:prstGeom>
        </p:spPr>
        <p:txBody>
          <a:bodyPr vert="horz" wrap="square" lIns="0" tIns="0" rIns="0" bIns="0"/>
          <a:lstStyle/>
          <a:p>
            <a:pPr algn="l" rtl="0" eaLnBrk="0">
              <a:lnSpc>
                <a:spcPct val="79448"/>
              </a:lnSpc>
              <a:tabLst/>
            </a:pPr>
            <a:endParaRPr lang="Arial" altLang="Arial" sz="100" dirty="0"/>
          </a:p>
          <a:p>
            <a:pPr marL="12700" algn="l" rtl="0" eaLnBrk="0">
              <a:lnSpc>
                <a:spcPct val="90000"/>
              </a:lnSpc>
              <a:tabLst/>
            </a:pPr>
            <a:r>
              <a:rPr sz="2100" spc="50" dirty="0">
                <a:solidFill>
                  <a:srgbClr val="24292F">
                    <a:alpha val="100000"/>
                  </a:srgbClr>
                </a:solidFill>
                <a:latin typeface="Microsoft YaHei"/>
                <a:ea typeface="Microsoft YaHei"/>
                <a:cs typeface="Microsoft YaHei"/>
              </a:rPr>
              <a:t>策略3 - 演员聚类情况</a:t>
            </a:r>
            <a:r>
              <a:rPr sz="2100" spc="30" dirty="0">
                <a:solidFill>
                  <a:srgbClr val="24292F">
                    <a:alpha val="100000"/>
                  </a:srgbClr>
                </a:solidFill>
                <a:latin typeface="Microsoft YaHei"/>
                <a:ea typeface="Microsoft YaHei"/>
                <a:cs typeface="Microsoft YaHei"/>
              </a:rPr>
              <a:t>可</a:t>
            </a:r>
            <a:r>
              <a:rPr sz="2100" spc="0" dirty="0">
                <a:solidFill>
                  <a:srgbClr val="24292F">
                    <a:alpha val="100000"/>
                  </a:srgbClr>
                </a:solidFill>
                <a:latin typeface="Microsoft YaHei"/>
                <a:ea typeface="Microsoft YaHei"/>
                <a:cs typeface="Microsoft YaHei"/>
              </a:rPr>
              <a:t>视化</a:t>
            </a:r>
            <a:endParaRPr lang="Microsoft YaHei" altLang="Microsoft YaHei" sz="21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picture 211"/>
          <p:cNvPicPr>
            <a:picLocks noChangeAspect="1"/>
          </p:cNvPicPr>
          <p:nvPr/>
        </p:nvPicPr>
        <p:blipFill>
          <a:blip r:embed="rId2"/>
          <a:stretch>
            <a:fillRect/>
          </a:stretch>
        </p:blipFill>
        <p:spPr>
          <a:xfrm rot="21600000">
            <a:off x="752475" y="3962400"/>
            <a:ext cx="7877175" cy="2571750"/>
          </a:xfrm>
          <a:prstGeom prst="rect">
            <a:avLst/>
          </a:prstGeom>
        </p:spPr>
      </p:pic>
      <p:pic>
        <p:nvPicPr>
          <p:cNvPr id="212" name="picture 212"/>
          <p:cNvPicPr>
            <a:picLocks noChangeAspect="1"/>
          </p:cNvPicPr>
          <p:nvPr/>
        </p:nvPicPr>
        <p:blipFill>
          <a:blip r:embed="rId3"/>
          <a:stretch>
            <a:fillRect/>
          </a:stretch>
        </p:blipFill>
        <p:spPr>
          <a:xfrm rot="21600000">
            <a:off x="828675" y="781050"/>
            <a:ext cx="5238750" cy="2914650"/>
          </a:xfrm>
          <a:prstGeom prst="rect">
            <a:avLst/>
          </a:prstGeom>
        </p:spPr>
      </p:pic>
      <p:pic>
        <p:nvPicPr>
          <p:cNvPr id="213" name="picture 213"/>
          <p:cNvPicPr>
            <a:picLocks noChangeAspect="1"/>
          </p:cNvPicPr>
          <p:nvPr/>
        </p:nvPicPr>
        <p:blipFill>
          <a:blip r:embed="rId4"/>
          <a:stretch>
            <a:fillRect/>
          </a:stretch>
        </p:blipFill>
        <p:spPr>
          <a:xfrm rot="21600000">
            <a:off x="6124575" y="781050"/>
            <a:ext cx="5238750" cy="2914650"/>
          </a:xfrm>
          <a:prstGeom prst="rect">
            <a:avLst/>
          </a:prstGeom>
        </p:spPr>
      </p:pic>
      <p:sp>
        <p:nvSpPr>
          <p:cNvPr id="214" name="textbox 214"/>
          <p:cNvSpPr/>
          <p:nvPr/>
        </p:nvSpPr>
        <p:spPr>
          <a:xfrm>
            <a:off x="746337" y="281355"/>
            <a:ext cx="3469640" cy="313054"/>
          </a:xfrm>
          <a:prstGeom prst="rect">
            <a:avLst/>
          </a:prstGeom>
        </p:spPr>
        <p:txBody>
          <a:bodyPr vert="horz" wrap="square" lIns="0" tIns="0" rIns="0" bIns="0"/>
          <a:lstStyle/>
          <a:p>
            <a:pPr algn="l" rtl="0" eaLnBrk="0">
              <a:lnSpc>
                <a:spcPct val="79448"/>
              </a:lnSpc>
              <a:tabLst/>
            </a:pPr>
            <a:endParaRPr lang="Arial" altLang="Arial" sz="100" dirty="0"/>
          </a:p>
          <a:p>
            <a:pPr marL="12700" algn="l" rtl="0" eaLnBrk="0">
              <a:lnSpc>
                <a:spcPct val="90000"/>
              </a:lnSpc>
              <a:tabLst/>
            </a:pPr>
            <a:r>
              <a:rPr sz="2100" spc="50" dirty="0">
                <a:solidFill>
                  <a:srgbClr val="24292F">
                    <a:alpha val="100000"/>
                  </a:srgbClr>
                </a:solidFill>
                <a:latin typeface="Microsoft YaHei"/>
                <a:ea typeface="Microsoft YaHei"/>
                <a:cs typeface="Microsoft YaHei"/>
              </a:rPr>
              <a:t>策略3 - 演员聚类情况</a:t>
            </a:r>
            <a:r>
              <a:rPr sz="2100" spc="30" dirty="0">
                <a:solidFill>
                  <a:srgbClr val="24292F">
                    <a:alpha val="100000"/>
                  </a:srgbClr>
                </a:solidFill>
                <a:latin typeface="Microsoft YaHei"/>
                <a:ea typeface="Microsoft YaHei"/>
                <a:cs typeface="Microsoft YaHei"/>
              </a:rPr>
              <a:t>可</a:t>
            </a:r>
            <a:r>
              <a:rPr sz="2100" spc="0" dirty="0">
                <a:solidFill>
                  <a:srgbClr val="24292F">
                    <a:alpha val="100000"/>
                  </a:srgbClr>
                </a:solidFill>
                <a:latin typeface="Microsoft YaHei"/>
                <a:ea typeface="Microsoft YaHei"/>
                <a:cs typeface="Microsoft YaHei"/>
              </a:rPr>
              <a:t>视化</a:t>
            </a:r>
            <a:endParaRPr lang="Microsoft YaHei" altLang="Microsoft YaHei" sz="21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box 215"/>
          <p:cNvSpPr/>
          <p:nvPr/>
        </p:nvSpPr>
        <p:spPr>
          <a:xfrm>
            <a:off x="745187" y="2872155"/>
            <a:ext cx="10375265" cy="1155700"/>
          </a:xfrm>
          <a:prstGeom prst="rect">
            <a:avLst/>
          </a:prstGeom>
        </p:spPr>
        <p:txBody>
          <a:bodyPr vert="horz" wrap="square" lIns="0" tIns="0" rIns="0" bIns="0"/>
          <a:lstStyle/>
          <a:p>
            <a:pPr algn="l" rtl="0" eaLnBrk="0">
              <a:lnSpc>
                <a:spcPct val="79138"/>
              </a:lnSpc>
              <a:tabLst/>
            </a:pPr>
            <a:endParaRPr lang="Arial" altLang="Arial" sz="100" dirty="0"/>
          </a:p>
          <a:p>
            <a:pPr marL="13850" algn="l" rtl="0" eaLnBrk="0">
              <a:lnSpc>
                <a:spcPct val="86000"/>
              </a:lnSpc>
              <a:tabLst/>
            </a:pPr>
            <a:r>
              <a:rPr sz="2100" spc="60" dirty="0">
                <a:solidFill>
                  <a:srgbClr val="24292F">
                    <a:alpha val="100000"/>
                  </a:srgbClr>
                </a:solidFill>
                <a:latin typeface="Microsoft YaHei"/>
                <a:ea typeface="Microsoft YaHei"/>
                <a:cs typeface="Microsoft YaHei"/>
              </a:rPr>
              <a:t>对比可以发现策略3的聚类表现似乎更好 。观察结果可以发现策略2与3在聚</a:t>
            </a:r>
            <a:r>
              <a:rPr sz="2100" spc="10" dirty="0">
                <a:solidFill>
                  <a:srgbClr val="24292F">
                    <a:alpha val="100000"/>
                  </a:srgbClr>
                </a:solidFill>
                <a:latin typeface="Microsoft YaHei"/>
                <a:ea typeface="Microsoft YaHei"/>
                <a:cs typeface="Microsoft YaHei"/>
              </a:rPr>
              <a:t>类</a:t>
            </a:r>
            <a:r>
              <a:rPr sz="2100" spc="0" dirty="0">
                <a:solidFill>
                  <a:srgbClr val="24292F">
                    <a:alpha val="100000"/>
                  </a:srgbClr>
                </a:solidFill>
                <a:latin typeface="Microsoft YaHei"/>
                <a:ea typeface="Microsoft YaHei"/>
                <a:cs typeface="Microsoft YaHei"/>
              </a:rPr>
              <a:t>得到的</a:t>
            </a:r>
            <a:endParaRPr lang="Microsoft YaHei" altLang="Microsoft YaHei" sz="2100" dirty="0"/>
          </a:p>
          <a:p>
            <a:pPr marL="18546" indent="-5846" algn="l" rtl="0" eaLnBrk="0">
              <a:lnSpc>
                <a:spcPct val="133000"/>
              </a:lnSpc>
              <a:spcBef>
                <a:spcPts val="32"/>
              </a:spcBef>
              <a:tabLst/>
            </a:pPr>
            <a:r>
              <a:rPr sz="2100" spc="0" dirty="0">
                <a:solidFill>
                  <a:srgbClr val="24292F">
                    <a:alpha val="100000"/>
                  </a:srgbClr>
                </a:solidFill>
                <a:latin typeface="Microsoft YaHei"/>
                <a:ea typeface="Microsoft YaHei"/>
                <a:cs typeface="Microsoft YaHei"/>
              </a:rPr>
              <a:t>cluster</a:t>
            </a:r>
            <a:r>
              <a:rPr sz="2100" spc="30" dirty="0">
                <a:solidFill>
                  <a:srgbClr val="24292F">
                    <a:alpha val="100000"/>
                  </a:srgbClr>
                </a:solidFill>
                <a:latin typeface="Microsoft YaHei"/>
                <a:ea typeface="Microsoft YaHei"/>
                <a:cs typeface="Microsoft YaHei"/>
              </a:rPr>
              <a:t>分布上没有显著差别，  但策略3在演员的两个类型相似的聚类上给出</a:t>
            </a:r>
            <a:r>
              <a:rPr sz="2100" spc="0" dirty="0">
                <a:solidFill>
                  <a:srgbClr val="24292F">
                    <a:alpha val="100000"/>
                  </a:srgbClr>
                </a:solidFill>
                <a:latin typeface="Microsoft YaHei"/>
                <a:ea typeface="Microsoft YaHei"/>
                <a:cs typeface="Microsoft YaHei"/>
              </a:rPr>
              <a:t>了不同的答 </a:t>
            </a:r>
            <a:r>
              <a:rPr sz="2100" spc="-10" dirty="0">
                <a:solidFill>
                  <a:srgbClr val="24292F">
                    <a:alpha val="100000"/>
                  </a:srgbClr>
                </a:solidFill>
                <a:latin typeface="Microsoft YaHei"/>
                <a:ea typeface="Microsoft YaHei"/>
                <a:cs typeface="Microsoft YaHei"/>
              </a:rPr>
              <a:t>案，  聚类得到的结果在地域上也比较近似，  其差别有待进⼀步探</a:t>
            </a:r>
            <a:r>
              <a:rPr sz="2100" spc="0" dirty="0">
                <a:solidFill>
                  <a:srgbClr val="24292F">
                    <a:alpha val="100000"/>
                  </a:srgbClr>
                </a:solidFill>
                <a:latin typeface="Microsoft YaHei"/>
                <a:ea typeface="Microsoft YaHei"/>
                <a:cs typeface="Microsoft YaHei"/>
              </a:rPr>
              <a:t>究。</a:t>
            </a:r>
            <a:endParaRPr lang="Microsoft YaHei" altLang="Microsoft YaHei" sz="21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216"/>
          <p:cNvPicPr>
            <a:picLocks noChangeAspect="1"/>
          </p:cNvPicPr>
          <p:nvPr/>
        </p:nvPicPr>
        <p:blipFill>
          <a:blip r:embed="rId2"/>
          <a:stretch>
            <a:fillRect/>
          </a:stretch>
        </p:blipFill>
        <p:spPr>
          <a:xfrm rot="21600000">
            <a:off x="828675" y="971550"/>
            <a:ext cx="5238750" cy="5372100"/>
          </a:xfrm>
          <a:prstGeom prst="rect">
            <a:avLst/>
          </a:prstGeom>
        </p:spPr>
      </p:pic>
      <p:pic>
        <p:nvPicPr>
          <p:cNvPr id="217" name="picture 217"/>
          <p:cNvPicPr>
            <a:picLocks noChangeAspect="1"/>
          </p:cNvPicPr>
          <p:nvPr/>
        </p:nvPicPr>
        <p:blipFill>
          <a:blip r:embed="rId3"/>
          <a:stretch>
            <a:fillRect/>
          </a:stretch>
        </p:blipFill>
        <p:spPr>
          <a:xfrm rot="21600000">
            <a:off x="6124575" y="971550"/>
            <a:ext cx="5238750" cy="5372100"/>
          </a:xfrm>
          <a:prstGeom prst="rect">
            <a:avLst/>
          </a:prstGeom>
        </p:spPr>
      </p:pic>
      <p:sp>
        <p:nvSpPr>
          <p:cNvPr id="218" name="textbox 218"/>
          <p:cNvSpPr/>
          <p:nvPr/>
        </p:nvSpPr>
        <p:spPr>
          <a:xfrm>
            <a:off x="746337" y="462330"/>
            <a:ext cx="2640964" cy="312420"/>
          </a:xfrm>
          <a:prstGeom prst="rect">
            <a:avLst/>
          </a:prstGeom>
        </p:spPr>
        <p:txBody>
          <a:bodyPr vert="horz" wrap="square" lIns="0" tIns="0" rIns="0" bIns="0"/>
          <a:lstStyle/>
          <a:p>
            <a:pPr algn="l" rtl="0" eaLnBrk="0">
              <a:lnSpc>
                <a:spcPct val="73804"/>
              </a:lnSpc>
              <a:tabLst/>
            </a:pPr>
            <a:endParaRPr lang="Arial" altLang="Arial" sz="100" dirty="0"/>
          </a:p>
          <a:p>
            <a:pPr marL="12700" algn="l" rtl="0" eaLnBrk="0">
              <a:lnSpc>
                <a:spcPct val="90000"/>
              </a:lnSpc>
              <a:tabLst/>
            </a:pPr>
            <a:r>
              <a:rPr sz="2100" spc="40" dirty="0">
                <a:solidFill>
                  <a:srgbClr val="24292F">
                    <a:alpha val="100000"/>
                  </a:srgbClr>
                </a:solidFill>
                <a:latin typeface="Microsoft YaHei"/>
                <a:ea typeface="Microsoft YaHei"/>
                <a:cs typeface="Microsoft YaHei"/>
              </a:rPr>
              <a:t>策略3 - 聚类情况</a:t>
            </a:r>
            <a:r>
              <a:rPr sz="2100" spc="0" dirty="0">
                <a:solidFill>
                  <a:srgbClr val="24292F">
                    <a:alpha val="100000"/>
                  </a:srgbClr>
                </a:solidFill>
                <a:latin typeface="Microsoft YaHei"/>
                <a:ea typeface="Microsoft YaHei"/>
                <a:cs typeface="Microsoft YaHei"/>
              </a:rPr>
              <a:t>示意</a:t>
            </a:r>
            <a:endParaRPr lang="Microsoft YaHei" altLang="Microsoft YaHei" sz="21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219"/>
          <p:cNvPicPr>
            <a:picLocks noChangeAspect="1"/>
          </p:cNvPicPr>
          <p:nvPr/>
        </p:nvPicPr>
        <p:blipFill>
          <a:blip r:embed="rId2"/>
          <a:stretch>
            <a:fillRect/>
          </a:stretch>
        </p:blipFill>
        <p:spPr>
          <a:xfrm rot="21600000">
            <a:off x="6124575" y="962025"/>
            <a:ext cx="5238750" cy="5391150"/>
          </a:xfrm>
          <a:prstGeom prst="rect">
            <a:avLst/>
          </a:prstGeom>
        </p:spPr>
      </p:pic>
      <p:pic>
        <p:nvPicPr>
          <p:cNvPr id="220" name="picture 220"/>
          <p:cNvPicPr>
            <a:picLocks noChangeAspect="1"/>
          </p:cNvPicPr>
          <p:nvPr/>
        </p:nvPicPr>
        <p:blipFill>
          <a:blip r:embed="rId3"/>
          <a:stretch>
            <a:fillRect/>
          </a:stretch>
        </p:blipFill>
        <p:spPr>
          <a:xfrm rot="21600000">
            <a:off x="828675" y="971549"/>
            <a:ext cx="5238750" cy="5381625"/>
          </a:xfrm>
          <a:prstGeom prst="rect">
            <a:avLst/>
          </a:prstGeom>
        </p:spPr>
      </p:pic>
      <p:sp>
        <p:nvSpPr>
          <p:cNvPr id="221" name="textbox 221"/>
          <p:cNvSpPr/>
          <p:nvPr/>
        </p:nvSpPr>
        <p:spPr>
          <a:xfrm>
            <a:off x="746337" y="462330"/>
            <a:ext cx="2599689" cy="312420"/>
          </a:xfrm>
          <a:prstGeom prst="rect">
            <a:avLst/>
          </a:prstGeom>
        </p:spPr>
        <p:txBody>
          <a:bodyPr vert="horz" wrap="square" lIns="0" tIns="0" rIns="0" bIns="0"/>
          <a:lstStyle/>
          <a:p>
            <a:pPr algn="l" rtl="0" eaLnBrk="0">
              <a:lnSpc>
                <a:spcPct val="73804"/>
              </a:lnSpc>
              <a:tabLst/>
            </a:pPr>
            <a:endParaRPr lang="Arial" altLang="Arial" sz="100" dirty="0"/>
          </a:p>
          <a:p>
            <a:pPr marL="12700" algn="l" rtl="0" eaLnBrk="0">
              <a:lnSpc>
                <a:spcPct val="90000"/>
              </a:lnSpc>
              <a:tabLst/>
            </a:pPr>
            <a:r>
              <a:rPr sz="2100" spc="10" dirty="0">
                <a:solidFill>
                  <a:srgbClr val="24292F">
                    <a:alpha val="100000"/>
                  </a:srgbClr>
                </a:solidFill>
                <a:latin typeface="Microsoft YaHei"/>
                <a:ea typeface="Microsoft YaHei"/>
                <a:cs typeface="Microsoft YaHei"/>
              </a:rPr>
              <a:t>策略1 - 聚类</a:t>
            </a:r>
            <a:r>
              <a:rPr sz="2100" spc="0" dirty="0">
                <a:solidFill>
                  <a:srgbClr val="24292F">
                    <a:alpha val="100000"/>
                  </a:srgbClr>
                </a:solidFill>
                <a:latin typeface="Microsoft YaHei"/>
                <a:ea typeface="Microsoft YaHei"/>
                <a:cs typeface="Microsoft YaHei"/>
              </a:rPr>
              <a:t>情况示意</a:t>
            </a:r>
            <a:endParaRPr lang="Microsoft YaHei" altLang="Microsoft YaHei" sz="2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2C82A-E2BC-CF87-9D9B-DE46E98161DF}"/>
              </a:ext>
            </a:extLst>
          </p:cNvPr>
          <p:cNvSpPr>
            <a:spLocks noGrp="1"/>
          </p:cNvSpPr>
          <p:nvPr>
            <p:ph type="title"/>
          </p:nvPr>
        </p:nvSpPr>
        <p:spPr/>
        <p:txBody>
          <a:bodyPr/>
          <a:lstStyle/>
          <a:p>
            <a:r>
              <a:rPr kumimoji="1" lang="zh-CN" altLang="en-US" dirty="0"/>
              <a:t>数据预处理</a:t>
            </a:r>
            <a:r>
              <a:rPr kumimoji="1" lang="en-US" altLang="zh-CN" dirty="0"/>
              <a:t>——</a:t>
            </a:r>
            <a:r>
              <a:rPr kumimoji="1" lang="zh-CN" altLang="en-US" dirty="0"/>
              <a:t>清理部分</a:t>
            </a:r>
          </a:p>
        </p:txBody>
      </p:sp>
      <p:sp>
        <p:nvSpPr>
          <p:cNvPr id="3" name="内容占位符 2">
            <a:extLst>
              <a:ext uri="{FF2B5EF4-FFF2-40B4-BE49-F238E27FC236}">
                <a16:creationId xmlns:a16="http://schemas.microsoft.com/office/drawing/2014/main" id="{3D641680-D96D-0F60-BDC2-02F244E30D3F}"/>
              </a:ext>
            </a:extLst>
          </p:cNvPr>
          <p:cNvSpPr>
            <a:spLocks noGrp="1"/>
          </p:cNvSpPr>
          <p:nvPr>
            <p:ph idx="1"/>
          </p:nvPr>
        </p:nvSpPr>
        <p:spPr/>
        <p:txBody>
          <a:bodyPr/>
          <a:lstStyle/>
          <a:p>
            <a:r>
              <a:rPr kumimoji="1" lang="zh-CN" altLang="en-US" dirty="0"/>
              <a:t>在知道数据缺失情况下进行</a:t>
            </a:r>
          </a:p>
        </p:txBody>
      </p:sp>
      <p:pic>
        <p:nvPicPr>
          <p:cNvPr id="4" name="图片 3">
            <a:extLst>
              <a:ext uri="{FF2B5EF4-FFF2-40B4-BE49-F238E27FC236}">
                <a16:creationId xmlns:a16="http://schemas.microsoft.com/office/drawing/2014/main" id="{191A5128-FCC3-0E88-88FB-326BCFE2E9BF}"/>
              </a:ext>
            </a:extLst>
          </p:cNvPr>
          <p:cNvPicPr>
            <a:picLocks noChangeAspect="1"/>
          </p:cNvPicPr>
          <p:nvPr/>
        </p:nvPicPr>
        <p:blipFill>
          <a:blip r:embed="rId2"/>
          <a:stretch>
            <a:fillRect/>
          </a:stretch>
        </p:blipFill>
        <p:spPr>
          <a:xfrm>
            <a:off x="2742788" y="3068059"/>
            <a:ext cx="5694405" cy="1994979"/>
          </a:xfrm>
          <a:prstGeom prst="rect">
            <a:avLst/>
          </a:prstGeom>
        </p:spPr>
      </p:pic>
    </p:spTree>
    <p:extLst>
      <p:ext uri="{BB962C8B-B14F-4D97-AF65-F5344CB8AC3E}">
        <p14:creationId xmlns:p14="http://schemas.microsoft.com/office/powerpoint/2010/main" val="25244738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2"/>
          <p:cNvPicPr>
            <a:picLocks noChangeAspect="1"/>
          </p:cNvPicPr>
          <p:nvPr/>
        </p:nvPicPr>
        <p:blipFill>
          <a:blip r:embed="rId2"/>
          <a:stretch>
            <a:fillRect/>
          </a:stretch>
        </p:blipFill>
        <p:spPr>
          <a:xfrm rot="21600000">
            <a:off x="828675" y="971550"/>
            <a:ext cx="5238750" cy="5372100"/>
          </a:xfrm>
          <a:prstGeom prst="rect">
            <a:avLst/>
          </a:prstGeom>
        </p:spPr>
      </p:pic>
      <p:pic>
        <p:nvPicPr>
          <p:cNvPr id="223" name="picture 223"/>
          <p:cNvPicPr>
            <a:picLocks noChangeAspect="1"/>
          </p:cNvPicPr>
          <p:nvPr/>
        </p:nvPicPr>
        <p:blipFill>
          <a:blip r:embed="rId3"/>
          <a:stretch>
            <a:fillRect/>
          </a:stretch>
        </p:blipFill>
        <p:spPr>
          <a:xfrm rot="21600000">
            <a:off x="6124575" y="971550"/>
            <a:ext cx="5238750" cy="5372100"/>
          </a:xfrm>
          <a:prstGeom prst="rect">
            <a:avLst/>
          </a:prstGeom>
        </p:spPr>
      </p:pic>
      <p:sp>
        <p:nvSpPr>
          <p:cNvPr id="224" name="textbox 224"/>
          <p:cNvSpPr/>
          <p:nvPr/>
        </p:nvSpPr>
        <p:spPr>
          <a:xfrm>
            <a:off x="746337" y="462330"/>
            <a:ext cx="2633345" cy="312420"/>
          </a:xfrm>
          <a:prstGeom prst="rect">
            <a:avLst/>
          </a:prstGeom>
        </p:spPr>
        <p:txBody>
          <a:bodyPr vert="horz" wrap="square" lIns="0" tIns="0" rIns="0" bIns="0"/>
          <a:lstStyle/>
          <a:p>
            <a:pPr algn="l" rtl="0" eaLnBrk="0">
              <a:lnSpc>
                <a:spcPct val="73804"/>
              </a:lnSpc>
              <a:tabLst/>
            </a:pPr>
            <a:endParaRPr lang="Arial" altLang="Arial" sz="100" dirty="0"/>
          </a:p>
          <a:p>
            <a:pPr marL="12700" algn="l" rtl="0" eaLnBrk="0">
              <a:lnSpc>
                <a:spcPct val="90000"/>
              </a:lnSpc>
              <a:tabLst/>
            </a:pPr>
            <a:r>
              <a:rPr sz="2100" spc="30" dirty="0">
                <a:solidFill>
                  <a:srgbClr val="24292F">
                    <a:alpha val="100000"/>
                  </a:srgbClr>
                </a:solidFill>
                <a:latin typeface="Microsoft YaHei"/>
                <a:ea typeface="Microsoft YaHei"/>
                <a:cs typeface="Microsoft YaHei"/>
              </a:rPr>
              <a:t>策略2 - 聚类情况示</a:t>
            </a:r>
            <a:r>
              <a:rPr sz="2100" spc="20" dirty="0">
                <a:solidFill>
                  <a:srgbClr val="24292F">
                    <a:alpha val="100000"/>
                  </a:srgbClr>
                </a:solidFill>
                <a:latin typeface="Microsoft YaHei"/>
                <a:ea typeface="Microsoft YaHei"/>
                <a:cs typeface="Microsoft YaHei"/>
              </a:rPr>
              <a:t>意</a:t>
            </a:r>
            <a:endParaRPr lang="Microsoft YaHei" altLang="Microsoft YaHei" sz="21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box 225"/>
          <p:cNvSpPr/>
          <p:nvPr/>
        </p:nvSpPr>
        <p:spPr>
          <a:xfrm>
            <a:off x="745025" y="3150644"/>
            <a:ext cx="1203325" cy="539750"/>
          </a:xfrm>
          <a:prstGeom prst="rect">
            <a:avLst/>
          </a:prstGeom>
        </p:spPr>
        <p:txBody>
          <a:bodyPr vert="horz" wrap="square" lIns="0" tIns="0" rIns="0" bIns="0"/>
          <a:lstStyle/>
          <a:p>
            <a:pPr algn="l" rtl="0" eaLnBrk="0">
              <a:lnSpc>
                <a:spcPct val="83341"/>
              </a:lnSpc>
              <a:tabLst/>
            </a:pPr>
            <a:endParaRPr lang="Arial" altLang="Arial" sz="100" dirty="0"/>
          </a:p>
          <a:p>
            <a:pPr marL="12700" algn="l" rtl="0" eaLnBrk="0">
              <a:lnSpc>
                <a:spcPts val="4045"/>
              </a:lnSpc>
              <a:tabLst/>
            </a:pPr>
            <a:r>
              <a:rPr sz="2800" spc="-30" dirty="0">
                <a:solidFill>
                  <a:srgbClr val="24292F">
                    <a:alpha val="100000"/>
                  </a:srgbClr>
                </a:solidFill>
                <a:latin typeface="Microsoft YaHei"/>
                <a:ea typeface="Microsoft YaHei"/>
                <a:cs typeface="Microsoft YaHei"/>
              </a:rPr>
              <a:t>Thank</a:t>
            </a:r>
            <a:r>
              <a:rPr sz="2800" spc="-10" dirty="0">
                <a:solidFill>
                  <a:srgbClr val="24292F">
                    <a:alpha val="100000"/>
                  </a:srgbClr>
                </a:solidFill>
                <a:latin typeface="Microsoft YaHei"/>
                <a:ea typeface="Microsoft YaHei"/>
                <a:cs typeface="Microsoft YaHei"/>
              </a:rPr>
              <a:t>s</a:t>
            </a:r>
            <a:endParaRPr lang="Microsoft YaHei" altLang="Microsoft YaHei"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3862A-92A6-467E-40E2-DE1D84924941}"/>
              </a:ext>
            </a:extLst>
          </p:cNvPr>
          <p:cNvSpPr>
            <a:spLocks noGrp="1"/>
          </p:cNvSpPr>
          <p:nvPr>
            <p:ph type="title"/>
          </p:nvPr>
        </p:nvSpPr>
        <p:spPr/>
        <p:txBody>
          <a:bodyPr/>
          <a:lstStyle/>
          <a:p>
            <a:r>
              <a:rPr kumimoji="1" lang="zh-CN" altLang="en-US" dirty="0"/>
              <a:t>数据预处理</a:t>
            </a:r>
            <a:r>
              <a:rPr kumimoji="1" lang="en-US" altLang="zh-CN" dirty="0"/>
              <a:t>——TFIDF</a:t>
            </a:r>
            <a:endParaRPr kumimoji="1" lang="zh-CN" altLang="en-US" dirty="0"/>
          </a:p>
        </p:txBody>
      </p:sp>
      <p:pic>
        <p:nvPicPr>
          <p:cNvPr id="5" name="内容占位符 4">
            <a:extLst>
              <a:ext uri="{FF2B5EF4-FFF2-40B4-BE49-F238E27FC236}">
                <a16:creationId xmlns:a16="http://schemas.microsoft.com/office/drawing/2014/main" id="{16A5511D-487D-70E3-70C6-6274FC158FDB}"/>
              </a:ext>
            </a:extLst>
          </p:cNvPr>
          <p:cNvPicPr>
            <a:picLocks noGrp="1" noChangeAspect="1"/>
          </p:cNvPicPr>
          <p:nvPr>
            <p:ph idx="1"/>
          </p:nvPr>
        </p:nvPicPr>
        <p:blipFill>
          <a:blip r:embed="rId2"/>
          <a:stretch>
            <a:fillRect/>
          </a:stretch>
        </p:blipFill>
        <p:spPr>
          <a:xfrm>
            <a:off x="271502" y="1577191"/>
            <a:ext cx="7607300" cy="1346200"/>
          </a:xfrm>
        </p:spPr>
      </p:pic>
      <p:pic>
        <p:nvPicPr>
          <p:cNvPr id="6" name="图片 5">
            <a:extLst>
              <a:ext uri="{FF2B5EF4-FFF2-40B4-BE49-F238E27FC236}">
                <a16:creationId xmlns:a16="http://schemas.microsoft.com/office/drawing/2014/main" id="{5F909871-0797-69D7-A4E3-892B56957FAF}"/>
              </a:ext>
            </a:extLst>
          </p:cNvPr>
          <p:cNvPicPr>
            <a:picLocks noChangeAspect="1"/>
          </p:cNvPicPr>
          <p:nvPr/>
        </p:nvPicPr>
        <p:blipFill>
          <a:blip r:embed="rId3"/>
          <a:stretch>
            <a:fillRect/>
          </a:stretch>
        </p:blipFill>
        <p:spPr>
          <a:xfrm>
            <a:off x="8116848" y="470647"/>
            <a:ext cx="4075152" cy="6171363"/>
          </a:xfrm>
          <a:prstGeom prst="rect">
            <a:avLst/>
          </a:prstGeom>
        </p:spPr>
      </p:pic>
      <p:pic>
        <p:nvPicPr>
          <p:cNvPr id="8" name="图片 7">
            <a:extLst>
              <a:ext uri="{FF2B5EF4-FFF2-40B4-BE49-F238E27FC236}">
                <a16:creationId xmlns:a16="http://schemas.microsoft.com/office/drawing/2014/main" id="{32ED4AC8-B78C-57DD-E0FB-DA2C2A57CE17}"/>
              </a:ext>
            </a:extLst>
          </p:cNvPr>
          <p:cNvPicPr>
            <a:picLocks noChangeAspect="1"/>
          </p:cNvPicPr>
          <p:nvPr/>
        </p:nvPicPr>
        <p:blipFill>
          <a:blip r:embed="rId4"/>
          <a:stretch>
            <a:fillRect/>
          </a:stretch>
        </p:blipFill>
        <p:spPr>
          <a:xfrm>
            <a:off x="271503" y="3080302"/>
            <a:ext cx="7607299" cy="2887956"/>
          </a:xfrm>
          <a:prstGeom prst="rect">
            <a:avLst/>
          </a:prstGeom>
        </p:spPr>
      </p:pic>
      <p:sp>
        <p:nvSpPr>
          <p:cNvPr id="9" name="文本框 8">
            <a:extLst>
              <a:ext uri="{FF2B5EF4-FFF2-40B4-BE49-F238E27FC236}">
                <a16:creationId xmlns:a16="http://schemas.microsoft.com/office/drawing/2014/main" id="{BA3201C1-85E0-5F4E-7625-97B9D956B444}"/>
              </a:ext>
            </a:extLst>
          </p:cNvPr>
          <p:cNvSpPr txBox="1"/>
          <p:nvPr/>
        </p:nvSpPr>
        <p:spPr>
          <a:xfrm>
            <a:off x="3162081" y="6057235"/>
            <a:ext cx="1826141" cy="584775"/>
          </a:xfrm>
          <a:prstGeom prst="rect">
            <a:avLst/>
          </a:prstGeom>
          <a:noFill/>
        </p:spPr>
        <p:txBody>
          <a:bodyPr wrap="none" rtlCol="0">
            <a:spAutoFit/>
          </a:bodyPr>
          <a:lstStyle/>
          <a:p>
            <a:r>
              <a:rPr kumimoji="1" lang="zh-CN" altLang="en-US" sz="3200" dirty="0"/>
              <a:t>注意维度</a:t>
            </a:r>
          </a:p>
        </p:txBody>
      </p:sp>
    </p:spTree>
    <p:extLst>
      <p:ext uri="{BB962C8B-B14F-4D97-AF65-F5344CB8AC3E}">
        <p14:creationId xmlns:p14="http://schemas.microsoft.com/office/powerpoint/2010/main" val="1615292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D049E9-386C-8EBD-1795-5E7978D4CA5F}"/>
              </a:ext>
            </a:extLst>
          </p:cNvPr>
          <p:cNvSpPr>
            <a:spLocks noGrp="1"/>
          </p:cNvSpPr>
          <p:nvPr>
            <p:ph type="title"/>
          </p:nvPr>
        </p:nvSpPr>
        <p:spPr/>
        <p:txBody>
          <a:bodyPr/>
          <a:lstStyle/>
          <a:p>
            <a:r>
              <a:rPr kumimoji="1" lang="zh-CN" altLang="en-US" dirty="0"/>
              <a:t>数据预处理</a:t>
            </a:r>
            <a:r>
              <a:rPr kumimoji="1" lang="en-US" altLang="zh-CN" dirty="0"/>
              <a:t>——Word2Vec</a:t>
            </a:r>
            <a:endParaRPr kumimoji="1" lang="zh-CN" altLang="en-US" dirty="0"/>
          </a:p>
        </p:txBody>
      </p:sp>
      <p:sp>
        <p:nvSpPr>
          <p:cNvPr id="3" name="内容占位符 2">
            <a:extLst>
              <a:ext uri="{FF2B5EF4-FFF2-40B4-BE49-F238E27FC236}">
                <a16:creationId xmlns:a16="http://schemas.microsoft.com/office/drawing/2014/main" id="{5C25862E-6032-8538-D8A9-5EB5824AF461}"/>
              </a:ext>
            </a:extLst>
          </p:cNvPr>
          <p:cNvSpPr>
            <a:spLocks noGrp="1"/>
          </p:cNvSpPr>
          <p:nvPr>
            <p:ph idx="1"/>
          </p:nvPr>
        </p:nvSpPr>
        <p:spPr/>
        <p:txBody>
          <a:bodyPr/>
          <a:lstStyle/>
          <a:p>
            <a:r>
              <a:rPr kumimoji="1" lang="zh-CN" altLang="en-US" dirty="0"/>
              <a:t>清洗</a:t>
            </a:r>
            <a:r>
              <a:rPr kumimoji="1" lang="en-US" altLang="zh-CN" dirty="0"/>
              <a:t>-</a:t>
            </a:r>
            <a:r>
              <a:rPr kumimoji="1" lang="zh-CN" altLang="en-US" dirty="0"/>
              <a:t>分词</a:t>
            </a:r>
            <a:endParaRPr kumimoji="1" lang="en-US" altLang="zh-CN" dirty="0"/>
          </a:p>
          <a:p>
            <a:r>
              <a:rPr kumimoji="1" lang="zh-CN" altLang="en-US" dirty="0"/>
              <a:t>使用</a:t>
            </a:r>
            <a:r>
              <a:rPr kumimoji="1" lang="en-US" altLang="zh-CN" dirty="0"/>
              <a:t>Word2Vec</a:t>
            </a:r>
            <a:r>
              <a:rPr kumimoji="1" lang="zh-CN" altLang="en-US" dirty="0"/>
              <a:t>生成词嵌入</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0E703990-E247-7F31-2C3C-2733FFBB5772}"/>
              </a:ext>
            </a:extLst>
          </p:cNvPr>
          <p:cNvPicPr>
            <a:picLocks noChangeAspect="1"/>
          </p:cNvPicPr>
          <p:nvPr/>
        </p:nvPicPr>
        <p:blipFill rotWithShape="1">
          <a:blip r:embed="rId2"/>
          <a:srcRect b="22773"/>
          <a:stretch/>
        </p:blipFill>
        <p:spPr>
          <a:xfrm>
            <a:off x="5641477" y="1551544"/>
            <a:ext cx="6257771" cy="4142294"/>
          </a:xfrm>
          <a:prstGeom prst="rect">
            <a:avLst/>
          </a:prstGeom>
        </p:spPr>
      </p:pic>
      <p:sp>
        <p:nvSpPr>
          <p:cNvPr id="6" name="文本框 5">
            <a:extLst>
              <a:ext uri="{FF2B5EF4-FFF2-40B4-BE49-F238E27FC236}">
                <a16:creationId xmlns:a16="http://schemas.microsoft.com/office/drawing/2014/main" id="{8DD63EDE-05B5-D321-176B-B752E542DB9C}"/>
              </a:ext>
            </a:extLst>
          </p:cNvPr>
          <p:cNvSpPr txBox="1"/>
          <p:nvPr/>
        </p:nvSpPr>
        <p:spPr>
          <a:xfrm>
            <a:off x="7641418" y="5863640"/>
            <a:ext cx="2148345" cy="646331"/>
          </a:xfrm>
          <a:prstGeom prst="rect">
            <a:avLst/>
          </a:prstGeom>
          <a:noFill/>
        </p:spPr>
        <p:txBody>
          <a:bodyPr wrap="none" rtlCol="0">
            <a:spAutoFit/>
          </a:bodyPr>
          <a:lstStyle/>
          <a:p>
            <a:r>
              <a:rPr kumimoji="1" lang="en-US" altLang="zh-CN" dirty="0"/>
              <a:t>2000010624</a:t>
            </a:r>
            <a:r>
              <a:rPr lang="zh-CN" altLang="en-US" sz="1800" dirty="0">
                <a:effectLst/>
                <a:latin typeface="FandolHei-Regular-Identity-H"/>
              </a:rPr>
              <a:t>王瑞辰 </a:t>
            </a:r>
            <a:endParaRPr lang="zh-CN" altLang="en-US" dirty="0"/>
          </a:p>
          <a:p>
            <a:endParaRPr kumimoji="1" lang="zh-CN" altLang="en-US" dirty="0"/>
          </a:p>
        </p:txBody>
      </p:sp>
      <p:pic>
        <p:nvPicPr>
          <p:cNvPr id="7" name="图片 6">
            <a:extLst>
              <a:ext uri="{FF2B5EF4-FFF2-40B4-BE49-F238E27FC236}">
                <a16:creationId xmlns:a16="http://schemas.microsoft.com/office/drawing/2014/main" id="{B8B47D5F-11D2-B3FE-5A66-B8199ADB7FEA}"/>
              </a:ext>
            </a:extLst>
          </p:cNvPr>
          <p:cNvPicPr>
            <a:picLocks noChangeAspect="1"/>
          </p:cNvPicPr>
          <p:nvPr/>
        </p:nvPicPr>
        <p:blipFill>
          <a:blip r:embed="rId3"/>
          <a:stretch>
            <a:fillRect/>
          </a:stretch>
        </p:blipFill>
        <p:spPr>
          <a:xfrm>
            <a:off x="445975" y="3509438"/>
            <a:ext cx="4991100" cy="2184400"/>
          </a:xfrm>
          <a:prstGeom prst="rect">
            <a:avLst/>
          </a:prstGeom>
        </p:spPr>
      </p:pic>
      <p:sp>
        <p:nvSpPr>
          <p:cNvPr id="8" name="文本框 7">
            <a:extLst>
              <a:ext uri="{FF2B5EF4-FFF2-40B4-BE49-F238E27FC236}">
                <a16:creationId xmlns:a16="http://schemas.microsoft.com/office/drawing/2014/main" id="{FE4B3B3A-5ADF-CC6D-9307-BB720C4532CD}"/>
              </a:ext>
            </a:extLst>
          </p:cNvPr>
          <p:cNvSpPr txBox="1"/>
          <p:nvPr/>
        </p:nvSpPr>
        <p:spPr>
          <a:xfrm>
            <a:off x="1862543" y="5875120"/>
            <a:ext cx="2157963" cy="369332"/>
          </a:xfrm>
          <a:prstGeom prst="rect">
            <a:avLst/>
          </a:prstGeom>
          <a:noFill/>
        </p:spPr>
        <p:txBody>
          <a:bodyPr wrap="none" rtlCol="0">
            <a:spAutoFit/>
          </a:bodyPr>
          <a:lstStyle/>
          <a:p>
            <a:r>
              <a:rPr kumimoji="1" lang="en-US" altLang="zh-CN" dirty="0"/>
              <a:t>2000010789</a:t>
            </a:r>
            <a:r>
              <a:rPr kumimoji="1" lang="zh-CN" altLang="en-US" dirty="0"/>
              <a:t> 王梓麟</a:t>
            </a:r>
          </a:p>
        </p:txBody>
      </p:sp>
    </p:spTree>
    <p:extLst>
      <p:ext uri="{BB962C8B-B14F-4D97-AF65-F5344CB8AC3E}">
        <p14:creationId xmlns:p14="http://schemas.microsoft.com/office/powerpoint/2010/main" val="4087396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TotalTime>
  <Words>3622</Words>
  <Application>Microsoft Macintosh PowerPoint</Application>
  <PresentationFormat>宽屏</PresentationFormat>
  <Paragraphs>394</Paragraphs>
  <Slides>71</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71</vt:i4>
      </vt:variant>
    </vt:vector>
  </HeadingPairs>
  <TitlesOfParts>
    <vt:vector size="84" baseType="lpstr">
      <vt:lpstr>等线</vt:lpstr>
      <vt:lpstr>等线 Light</vt:lpstr>
      <vt:lpstr>方正黑体简体</vt:lpstr>
      <vt:lpstr>Microsoft YaHei</vt:lpstr>
      <vt:lpstr>FandolHei-Regular-Identity-H</vt:lpstr>
      <vt:lpstr>Söhne</vt:lpstr>
      <vt:lpstr>Arial</vt:lpstr>
      <vt:lpstr>Calibri</vt:lpstr>
      <vt:lpstr>Helvetica Neue Medium</vt:lpstr>
      <vt:lpstr>Lucida Console</vt:lpstr>
      <vt:lpstr>Times New Roman</vt:lpstr>
      <vt:lpstr>Wingdings</vt:lpstr>
      <vt:lpstr>Office 主题​​</vt:lpstr>
      <vt:lpstr>期中大作业讲评 豆瓣数据集</vt:lpstr>
      <vt:lpstr>有一堆数据……</vt:lpstr>
      <vt:lpstr>PowerPoint 演示文稿</vt:lpstr>
      <vt:lpstr>Task 1数据预处理和特征向量化</vt:lpstr>
      <vt:lpstr>Task 1数据预处理和特征向量化</vt:lpstr>
      <vt:lpstr>PowerPoint 演示文稿</vt:lpstr>
      <vt:lpstr>数据预处理——清理部分</vt:lpstr>
      <vt:lpstr>数据预处理——TFIDF</vt:lpstr>
      <vt:lpstr>数据预处理——Word2Vec</vt:lpstr>
      <vt:lpstr>Word2Vec简介</vt:lpstr>
      <vt:lpstr>Word2Vec简介</vt:lpstr>
      <vt:lpstr>数据预处理——Word2Vec</vt:lpstr>
      <vt:lpstr>数据预处理——数值特征</vt:lpstr>
      <vt:lpstr>特征融合——拼接</vt:lpstr>
      <vt:lpstr>特征融合——PCA</vt:lpstr>
      <vt:lpstr>Python期中大作业</vt:lpstr>
      <vt:lpstr>Task 1</vt:lpstr>
      <vt:lpstr>Task 1</vt:lpstr>
      <vt:lpstr>Task 2</vt:lpstr>
      <vt:lpstr>Task 2</vt:lpstr>
      <vt:lpstr>PowerPoint 演示文稿</vt:lpstr>
      <vt:lpstr>电影聚类——肘部法确定簇数目</vt:lpstr>
      <vt:lpstr>电影聚类——后续分析</vt:lpstr>
      <vt:lpstr>Task4——为导演和演员生成 Embedding</vt:lpstr>
      <vt:lpstr>其他聚类方法：GMM（高斯混合模型）</vt:lpstr>
      <vt:lpstr>其他聚类方法：层次聚类</vt:lpstr>
      <vt:lpstr>其他聚类方法：DBSCAN</vt:lpstr>
      <vt:lpstr>接下来请两位同学分享</vt:lpstr>
      <vt:lpstr>豆瓣电影聚类分析</vt:lpstr>
      <vt:lpstr>题目分析</vt:lpstr>
      <vt:lpstr>特征融合</vt:lpstr>
      <vt:lpstr>特征融合</vt:lpstr>
      <vt:lpstr>电影聚类结果——如何衡量？</vt:lpstr>
      <vt:lpstr>电影聚类结果——如何衡量？</vt:lpstr>
      <vt:lpstr>电影评价指标—— 基于聚类的贝叶斯评分</vt:lpstr>
      <vt:lpstr>电影评价指标—— 基于聚类的贝叶斯评分</vt:lpstr>
      <vt:lpstr>Task 4 导演和演员聚类 </vt:lpstr>
      <vt:lpstr>Task 4 导演和演员聚类 </vt:lpstr>
      <vt:lpstr>Task 4 导演和演员聚类 </vt:lpstr>
      <vt:lpstr>Task 4 导演和演员聚类 </vt:lpstr>
      <vt:lpstr>结果的社会反馈——NLP研究的基础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期中大作业讲评 豆瓣数据集</dc:title>
  <dc:subject/>
  <dc:creator>YangLiming</dc:creator>
  <cp:keywords/>
  <dc:description/>
  <cp:lastModifiedBy>YangLiming</cp:lastModifiedBy>
  <cp:revision>36</cp:revision>
  <dcterms:created xsi:type="dcterms:W3CDTF">2023-05-08T12:17:46Z</dcterms:created>
  <dcterms:modified xsi:type="dcterms:W3CDTF">2023-05-11T04:14:23Z</dcterms:modified>
  <cp:category/>
</cp:coreProperties>
</file>